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sldIdLst>
    <p:sldId id="256" r:id="rId4"/>
    <p:sldId id="257" r:id="rId5"/>
    <p:sldId id="287" r:id="rId6"/>
    <p:sldId id="258" r:id="rId7"/>
    <p:sldId id="259" r:id="rId8"/>
    <p:sldId id="262" r:id="rId9"/>
    <p:sldId id="280" r:id="rId10"/>
    <p:sldId id="326" r:id="rId11"/>
    <p:sldId id="340" r:id="rId12"/>
    <p:sldId id="325" r:id="rId13"/>
    <p:sldId id="324" r:id="rId14"/>
    <p:sldId id="330" r:id="rId15"/>
    <p:sldId id="341" r:id="rId16"/>
    <p:sldId id="281" r:id="rId17"/>
    <p:sldId id="338" r:id="rId18"/>
    <p:sldId id="335" r:id="rId19"/>
    <p:sldId id="327" r:id="rId20"/>
    <p:sldId id="328" r:id="rId21"/>
    <p:sldId id="332" r:id="rId22"/>
    <p:sldId id="366" r:id="rId23"/>
    <p:sldId id="334" r:id="rId24"/>
    <p:sldId id="363" r:id="rId25"/>
    <p:sldId id="285" r:id="rId26"/>
    <p:sldId id="300" r:id="rId27"/>
    <p:sldId id="301" r:id="rId28"/>
    <p:sldId id="302" r:id="rId29"/>
    <p:sldId id="382" r:id="rId30"/>
    <p:sldId id="266" r:id="rId31"/>
    <p:sldId id="282" r:id="rId32"/>
    <p:sldId id="383" r:id="rId33"/>
    <p:sldId id="304" r:id="rId34"/>
    <p:sldId id="342" r:id="rId35"/>
    <p:sldId id="336" r:id="rId36"/>
    <p:sldId id="305" r:id="rId37"/>
    <p:sldId id="343" r:id="rId38"/>
    <p:sldId id="306" r:id="rId39"/>
  </p:sldIdLst>
  <p:sldSz cx="12192000" cy="6858000"/>
  <p:notesSz cx="6858000" cy="9144000"/>
  <p:embeddedFontLst>
    <p:embeddedFont>
      <p:font typeface="Impact" panose="020B0806030902050204" pitchFamily="34" charset="0"/>
      <p:regular r:id="rId43"/>
    </p:embeddedFont>
    <p:embeddedFont>
      <p:font typeface="微软雅黑" panose="020B0503020204020204" pitchFamily="34" charset="-122"/>
      <p:regular r:id="rId44"/>
    </p:embeddedFont>
    <p:embeddedFont>
      <p:font typeface="汉仪傲娇体简" panose="02010509060101010101" charset="-122"/>
      <p:regular r:id="rId45"/>
    </p:embeddedFont>
    <p:embeddedFont>
      <p:font typeface="黑体" panose="02010609060101010101" charset="-122"/>
      <p:regular r:id="rId46"/>
    </p:embeddedFont>
    <p:embeddedFont>
      <p:font typeface="等线" panose="02010600030101010101" charset="-122"/>
      <p:regular r:id="rId47"/>
    </p:embeddedFont>
    <p:embeddedFont>
      <p:font typeface="等线 Light" panose="02010600030101010101" charset="-122"/>
      <p:regular r:id="rId48"/>
    </p:embeddedFont>
    <p:embeddedFont>
      <p:font typeface="幼圆" panose="02010509060101010101" pitchFamily="49" charset="-122"/>
      <p:regular r:id="rId49"/>
    </p:embeddedFont>
    <p:embeddedFont>
      <p:font typeface="Arial Rounded MT Bold" panose="020F0704030504030204" pitchFamily="34" charset="0"/>
      <p:regular r:id="rId50"/>
    </p:embeddedFont>
    <p:embeddedFont>
      <p:font typeface="Agency FB" panose="020B0503020202020204" pitchFamily="34" charset="0"/>
      <p:regular r:id="rId51"/>
      <p:bold r:id="rId52"/>
    </p:embeddedFont>
  </p:embeddedFontLst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E98"/>
    <a:srgbClr val="1D607B"/>
    <a:srgbClr val="A6CFE5"/>
    <a:srgbClr val="19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5" autoAdjust="0"/>
    <p:restoredTop sz="94660"/>
  </p:normalViewPr>
  <p:slideViewPr>
    <p:cSldViewPr snapToGrid="0">
      <p:cViewPr>
        <p:scale>
          <a:sx n="75" d="100"/>
          <a:sy n="75" d="100"/>
        </p:scale>
        <p:origin x="1116" y="756"/>
      </p:cViewPr>
      <p:guideLst>
        <p:guide orient="horz" pos="2144"/>
        <p:guide pos="3845"/>
        <p:guide orient="horz" pos="497"/>
        <p:guide orient="horz" pos="3881"/>
        <p:guide pos="477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gs" Target="tags/tag11.xml"/><Relationship Id="rId52" Type="http://schemas.openxmlformats.org/officeDocument/2006/relationships/font" Target="fonts/font10.fntdata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2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58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contourW="15875"/>
          </c:spPr>
          <c:explosion val="0"/>
          <c:dPt>
            <c:idx val="0"/>
            <c:bubble3D val="0"/>
            <c:spPr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83000">
                    <a:schemeClr val="accent6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6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1"/>
            <c:bubble3D val="0"/>
            <c:spPr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83000">
                    <a:schemeClr val="accent3"/>
                  </a:gs>
                </a:gsLst>
                <a:lin ang="2700000"/>
              </a:gra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2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2"/>
            <c:bubble3D val="0"/>
            <c:spPr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83000">
                    <a:schemeClr val="accent5"/>
                  </a:gs>
                </a:gsLst>
                <a:lin ang="2700000"/>
              </a:gra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sp3d contourW="19050"/>
            </c:spPr>
          </c:dPt>
          <c:dPt>
            <c:idx val="3"/>
            <c:bubble3D val="0"/>
            <c:spPr>
              <a:solidFill>
                <a:schemeClr val="accent4"/>
              </a:solidFill>
              <a:ln w="158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contourW="15875"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6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bg1">
          <a:lumMod val="85000"/>
        </a:schemeClr>
      </a:solidFill>
      <a:round/>
    </a:ln>
    <a:effectLst>
      <a:outerShdw blurRad="63500" dist="37357" dir="2700000" sx="0" sy="0" rotWithShape="0">
        <a:scrgbClr r="0" g="0" b="0">
          <a:alpha val="0"/>
        </a:scrgbClr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1494770" y="572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28270370614222684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91445" y="0"/>
            <a:ext cx="2119630" cy="1181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28BF-20CA-45B2-B9D0-57CAE962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98CC-8C48-4603-AD1D-306156EFD9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16.jpeg"/><Relationship Id="rId2" Type="http://schemas.openxmlformats.org/officeDocument/2006/relationships/image" Target="../media/image43.jpeg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3" Type="http://schemas.openxmlformats.org/officeDocument/2006/relationships/tags" Target="../tags/tag9.xml"/><Relationship Id="rId2" Type="http://schemas.openxmlformats.org/officeDocument/2006/relationships/image" Target="../media/image58.jpeg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1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.pn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96938"/>
            <a:ext cx="7300686" cy="4005943"/>
          </a:xfrm>
          <a:prstGeom prst="rect">
            <a:avLst/>
          </a:prstGeom>
          <a:solidFill>
            <a:srgbClr val="1D6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8495" y="374650"/>
            <a:ext cx="9608820" cy="216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食品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“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氨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”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</a:t>
            </a:r>
            <a:endParaRPr lang="zh-CN" altLang="en-US" sz="36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algn="ctr"/>
            <a:r>
              <a:rPr lang="zh-CN" altLang="en-US" sz="3600" dirty="0">
                <a:solidFill>
                  <a:srgbClr val="FF0000"/>
                </a:solidFill>
                <a:effectLst>
                  <a:outerShdw dist="38100" dir="2700000" algn="tl" rotWithShape="0">
                    <a:srgbClr val="191C2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分布式技术的智能气味感知控制先行者</a:t>
            </a:r>
            <a:endParaRPr lang="zh-CN" altLang="en-US" sz="3600" dirty="0">
              <a:solidFill>
                <a:srgbClr val="FF0000"/>
              </a:solidFill>
              <a:effectLst>
                <a:outerShdw dist="38100" dir="2700000" algn="tl" rotWithShape="0">
                  <a:srgbClr val="191C2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495" y="2536190"/>
            <a:ext cx="619252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赛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道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：高教主</a:t>
            </a: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赛道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组别：创意组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项目负责人：刘子霖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团队成员：纪晓龙、李文强、申美玉</a:t>
            </a:r>
            <a:r>
              <a:rPr lang="en-US" altLang="zh-CN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林松、谢永康、黎毅诚、肖林建</a:t>
            </a:r>
            <a:r>
              <a:rPr lang="en-US" altLang="zh-CN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8676" y="2119963"/>
            <a:ext cx="49213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学校：南昌理工学院</a:t>
            </a:r>
            <a:endParaRPr lang="zh-CN" altLang="en-US" sz="24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339090" y="63817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19"/>
          <p:cNvSpPr/>
          <p:nvPr/>
        </p:nvSpPr>
        <p:spPr>
          <a:xfrm rot="18960000">
            <a:off x="417195" y="285750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 rot="21420000">
            <a:off x="7534275" y="2668270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2827037061422268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0" y="-635"/>
            <a:ext cx="2647950" cy="1476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534670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技术创新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8885" y="152590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082040"/>
            <a:ext cx="10495280" cy="46367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9140" y="1274445"/>
            <a:ext cx="5033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气味分析传输设备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4" descr="281558200477623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560" y="2036445"/>
            <a:ext cx="2537460" cy="2362200"/>
          </a:xfrm>
          <a:prstGeom prst="rect">
            <a:avLst/>
          </a:prstGeom>
        </p:spPr>
      </p:pic>
      <p:pic>
        <p:nvPicPr>
          <p:cNvPr id="6" name="图片 5" descr="95188362702979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2036445"/>
            <a:ext cx="2324100" cy="2362200"/>
          </a:xfrm>
          <a:prstGeom prst="rect">
            <a:avLst/>
          </a:prstGeom>
        </p:spPr>
      </p:pic>
      <p:pic>
        <p:nvPicPr>
          <p:cNvPr id="7" name="图片 6" descr="4837401329348456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5" y="2036445"/>
            <a:ext cx="2065020" cy="2362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80210" y="4700270"/>
            <a:ext cx="186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混合气体</a:t>
            </a:r>
            <a:r>
              <a:rPr lang="zh-CN" altLang="en-US"/>
              <a:t>采集器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37860" y="4700270"/>
            <a:ext cx="1099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传输</a:t>
            </a:r>
            <a:endParaRPr lang="zh-CN" altLang="en-US" b="1"/>
          </a:p>
        </p:txBody>
      </p:sp>
      <p:sp>
        <p:nvSpPr>
          <p:cNvPr id="15" name="文本框 14"/>
          <p:cNvSpPr txBox="1"/>
          <p:nvPr/>
        </p:nvSpPr>
        <p:spPr>
          <a:xfrm>
            <a:off x="9025890" y="4700270"/>
            <a:ext cx="1000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控制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应用流程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5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6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9285" y="1356360"/>
            <a:ext cx="10852150" cy="4984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77030" y="834390"/>
            <a:ext cx="3636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通过</a:t>
            </a:r>
            <a:r>
              <a:rPr lang="zh-CN" altLang="en-US" sz="2800" b="1">
                <a:solidFill>
                  <a:srgbClr val="FF0000"/>
                </a:solidFill>
              </a:rPr>
              <a:t>小程序连接设备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20" name="图片 19" descr="5e2ad55be32b3fb335716e62ccbc2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5720" y="1772920"/>
            <a:ext cx="2670175" cy="3194685"/>
          </a:xfrm>
          <a:prstGeom prst="rect">
            <a:avLst/>
          </a:prstGeom>
        </p:spPr>
      </p:pic>
      <p:pic>
        <p:nvPicPr>
          <p:cNvPr id="21" name="图片 20" descr="3fec8b8bf835d9ebf2461b099327fa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35" y="1656715"/>
            <a:ext cx="2871470" cy="3310255"/>
          </a:xfrm>
          <a:prstGeom prst="rect">
            <a:avLst/>
          </a:prstGeom>
        </p:spPr>
      </p:pic>
      <p:pic>
        <p:nvPicPr>
          <p:cNvPr id="22" name="图片 21" descr="b021d0795b2b8fb4619fb5e096867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5" y="1772920"/>
            <a:ext cx="2849880" cy="3194685"/>
          </a:xfrm>
          <a:prstGeom prst="rect">
            <a:avLst/>
          </a:prstGeom>
        </p:spPr>
      </p:pic>
      <p:grpSp>
        <p:nvGrpSpPr>
          <p:cNvPr id="29" name="组合 27"/>
          <p:cNvGrpSpPr/>
          <p:nvPr/>
        </p:nvGrpSpPr>
        <p:grpSpPr>
          <a:xfrm>
            <a:off x="4653196" y="2867343"/>
            <a:ext cx="3292680" cy="3862034"/>
            <a:chOff x="-1081" y="-24"/>
            <a:chExt cx="6107" cy="7167"/>
          </a:xfrm>
        </p:grpSpPr>
        <p:grpSp>
          <p:nvGrpSpPr>
            <p:cNvPr id="30" name="组合 16"/>
            <p:cNvGrpSpPr/>
            <p:nvPr/>
          </p:nvGrpSpPr>
          <p:grpSpPr>
            <a:xfrm>
              <a:off x="-1081" y="-24"/>
              <a:ext cx="6107" cy="7167"/>
              <a:chOff x="2154507" y="1088901"/>
              <a:chExt cx="3878129" cy="4551064"/>
            </a:xfrm>
          </p:grpSpPr>
          <p:grpSp>
            <p:nvGrpSpPr>
              <p:cNvPr id="31" name="组合 17"/>
              <p:cNvGrpSpPr/>
              <p:nvPr/>
            </p:nvGrpSpPr>
            <p:grpSpPr>
              <a:xfrm>
                <a:off x="3863360" y="1088901"/>
                <a:ext cx="2169276" cy="4551064"/>
                <a:chOff x="8852924" y="3998913"/>
                <a:chExt cx="3107296" cy="6519003"/>
              </a:xfrm>
            </p:grpSpPr>
            <p:sp>
              <p:nvSpPr>
                <p:cNvPr id="32" name="任意多边形 18"/>
                <p:cNvSpPr/>
                <p:nvPr/>
              </p:nvSpPr>
              <p:spPr>
                <a:xfrm>
                  <a:off x="8853485" y="3998913"/>
                  <a:ext cx="3106735" cy="625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" h="17382">
                      <a:moveTo>
                        <a:pt x="8594" y="3320"/>
                      </a:moveTo>
                      <a:lnTo>
                        <a:pt x="8596" y="3320"/>
                      </a:lnTo>
                      <a:cubicBezTo>
                        <a:pt x="8614" y="3320"/>
                        <a:pt x="8629" y="3335"/>
                        <a:pt x="8629" y="3353"/>
                      </a:cubicBezTo>
                      <a:lnTo>
                        <a:pt x="8629" y="4419"/>
                      </a:lnTo>
                      <a:cubicBezTo>
                        <a:pt x="8629" y="4438"/>
                        <a:pt x="8614" y="4452"/>
                        <a:pt x="8596" y="4452"/>
                      </a:cubicBezTo>
                      <a:lnTo>
                        <a:pt x="8594" y="4452"/>
                      </a:lnTo>
                      <a:lnTo>
                        <a:pt x="8594" y="16371"/>
                      </a:lnTo>
                      <a:cubicBezTo>
                        <a:pt x="8594" y="16928"/>
                        <a:pt x="8141" y="17381"/>
                        <a:pt x="7584" y="17381"/>
                      </a:cubicBezTo>
                      <a:lnTo>
                        <a:pt x="1043" y="17381"/>
                      </a:lnTo>
                      <a:cubicBezTo>
                        <a:pt x="487" y="17381"/>
                        <a:pt x="33" y="16928"/>
                        <a:pt x="33" y="16371"/>
                      </a:cubicBezTo>
                      <a:lnTo>
                        <a:pt x="33" y="5859"/>
                      </a:lnTo>
                      <a:cubicBezTo>
                        <a:pt x="15" y="5859"/>
                        <a:pt x="0" y="5844"/>
                        <a:pt x="0" y="5826"/>
                      </a:cubicBezTo>
                      <a:lnTo>
                        <a:pt x="0" y="4760"/>
                      </a:lnTo>
                      <a:cubicBezTo>
                        <a:pt x="0" y="4741"/>
                        <a:pt x="15" y="4727"/>
                        <a:pt x="33" y="4727"/>
                      </a:cubicBezTo>
                      <a:lnTo>
                        <a:pt x="33" y="4452"/>
                      </a:lnTo>
                      <a:cubicBezTo>
                        <a:pt x="15" y="4452"/>
                        <a:pt x="0" y="4438"/>
                        <a:pt x="0" y="4419"/>
                      </a:cubicBezTo>
                      <a:lnTo>
                        <a:pt x="0" y="3353"/>
                      </a:lnTo>
                      <a:cubicBezTo>
                        <a:pt x="0" y="3335"/>
                        <a:pt x="15" y="3320"/>
                        <a:pt x="33" y="3320"/>
                      </a:cubicBezTo>
                      <a:lnTo>
                        <a:pt x="33" y="2704"/>
                      </a:lnTo>
                      <a:cubicBezTo>
                        <a:pt x="15" y="2704"/>
                        <a:pt x="0" y="2690"/>
                        <a:pt x="0" y="2672"/>
                      </a:cubicBezTo>
                      <a:lnTo>
                        <a:pt x="0" y="2075"/>
                      </a:lnTo>
                      <a:cubicBezTo>
                        <a:pt x="0" y="2057"/>
                        <a:pt x="15" y="2042"/>
                        <a:pt x="33" y="2042"/>
                      </a:cubicBezTo>
                      <a:lnTo>
                        <a:pt x="33" y="1010"/>
                      </a:lnTo>
                      <a:cubicBezTo>
                        <a:pt x="33" y="453"/>
                        <a:pt x="487" y="0"/>
                        <a:pt x="1043" y="0"/>
                      </a:cubicBezTo>
                      <a:lnTo>
                        <a:pt x="7584" y="0"/>
                      </a:lnTo>
                      <a:cubicBezTo>
                        <a:pt x="8141" y="0"/>
                        <a:pt x="8594" y="453"/>
                        <a:pt x="8594" y="1010"/>
                      </a:cubicBezTo>
                      <a:lnTo>
                        <a:pt x="8594" y="3320"/>
                      </a:lnTo>
                    </a:path>
                  </a:pathLst>
                </a:custGeom>
                <a:solidFill>
                  <a:srgbClr val="222A35"/>
                </a:solidFill>
                <a:ln>
                  <a:noFill/>
                </a:ln>
              </p:spPr>
            </p:sp>
            <p:sp>
              <p:nvSpPr>
                <p:cNvPr id="33" name="任意多边形 19"/>
                <p:cNvSpPr/>
                <p:nvPr/>
              </p:nvSpPr>
              <p:spPr>
                <a:xfrm>
                  <a:off x="8852924" y="4166815"/>
                  <a:ext cx="3088345" cy="6351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6" h="17256">
                      <a:moveTo>
                        <a:pt x="947" y="17255"/>
                      </a:moveTo>
                      <a:cubicBezTo>
                        <a:pt x="425" y="17255"/>
                        <a:pt x="0" y="16831"/>
                        <a:pt x="0" y="16308"/>
                      </a:cubicBezTo>
                      <a:lnTo>
                        <a:pt x="0" y="947"/>
                      </a:lnTo>
                      <a:cubicBezTo>
                        <a:pt x="0" y="425"/>
                        <a:pt x="425" y="0"/>
                        <a:pt x="947" y="0"/>
                      </a:cubicBezTo>
                      <a:lnTo>
                        <a:pt x="7488" y="0"/>
                      </a:lnTo>
                      <a:cubicBezTo>
                        <a:pt x="8010" y="0"/>
                        <a:pt x="8435" y="425"/>
                        <a:pt x="8435" y="947"/>
                      </a:cubicBezTo>
                      <a:lnTo>
                        <a:pt x="8435" y="16308"/>
                      </a:lnTo>
                      <a:cubicBezTo>
                        <a:pt x="8435" y="16831"/>
                        <a:pt x="8010" y="17255"/>
                        <a:pt x="7488" y="17255"/>
                      </a:cubicBezTo>
                      <a:lnTo>
                        <a:pt x="947" y="17255"/>
                      </a:lnTo>
                    </a:path>
                  </a:pathLst>
                </a:custGeom>
                <a:solidFill>
                  <a:srgbClr val="222A35"/>
                </a:solidFill>
                <a:ln>
                  <a:noFill/>
                </a:ln>
              </p:spPr>
            </p:sp>
            <p:sp>
              <p:nvSpPr>
                <p:cNvPr id="34" name="任意多边形 20"/>
                <p:cNvSpPr/>
                <p:nvPr/>
              </p:nvSpPr>
              <p:spPr>
                <a:xfrm>
                  <a:off x="9925050" y="4337050"/>
                  <a:ext cx="93663" cy="9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1">
                      <a:moveTo>
                        <a:pt x="130" y="260"/>
                      </a:moveTo>
                      <a:cubicBezTo>
                        <a:pt x="58" y="260"/>
                        <a:pt x="0" y="202"/>
                        <a:pt x="0" y="130"/>
                      </a:cubicBezTo>
                      <a:cubicBezTo>
                        <a:pt x="0" y="58"/>
                        <a:pt x="58" y="0"/>
                        <a:pt x="130" y="0"/>
                      </a:cubicBezTo>
                      <a:cubicBezTo>
                        <a:pt x="201" y="0"/>
                        <a:pt x="259" y="58"/>
                        <a:pt x="259" y="130"/>
                      </a:cubicBezTo>
                      <a:cubicBezTo>
                        <a:pt x="259" y="202"/>
                        <a:pt x="201" y="260"/>
                        <a:pt x="130" y="26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</p:sp>
            <p:sp>
              <p:nvSpPr>
                <p:cNvPr id="35" name="任意多边形 21"/>
                <p:cNvSpPr/>
                <p:nvPr/>
              </p:nvSpPr>
              <p:spPr>
                <a:xfrm>
                  <a:off x="10369550" y="4167188"/>
                  <a:ext cx="68263" cy="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1">
                      <a:moveTo>
                        <a:pt x="95" y="190"/>
                      </a:moveTo>
                      <a:cubicBezTo>
                        <a:pt x="42" y="190"/>
                        <a:pt x="0" y="147"/>
                        <a:pt x="0" y="95"/>
                      </a:cubicBezTo>
                      <a:cubicBezTo>
                        <a:pt x="0" y="43"/>
                        <a:pt x="42" y="0"/>
                        <a:pt x="95" y="0"/>
                      </a:cubicBezTo>
                      <a:cubicBezTo>
                        <a:pt x="147" y="0"/>
                        <a:pt x="190" y="43"/>
                        <a:pt x="190" y="95"/>
                      </a:cubicBezTo>
                      <a:cubicBezTo>
                        <a:pt x="190" y="147"/>
                        <a:pt x="147" y="190"/>
                        <a:pt x="95" y="19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</p:sp>
            <p:sp>
              <p:nvSpPr>
                <p:cNvPr id="36" name="任意多边形 22"/>
                <p:cNvSpPr/>
                <p:nvPr/>
              </p:nvSpPr>
              <p:spPr>
                <a:xfrm>
                  <a:off x="10185400" y="4362450"/>
                  <a:ext cx="434975" cy="4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130">
                      <a:moveTo>
                        <a:pt x="1143" y="129"/>
                      </a:moveTo>
                      <a:lnTo>
                        <a:pt x="64" y="129"/>
                      </a:lnTo>
                      <a:cubicBezTo>
                        <a:pt x="29" y="129"/>
                        <a:pt x="0" y="100"/>
                        <a:pt x="0" y="65"/>
                      </a:cubicBezTo>
                      <a:cubicBezTo>
                        <a:pt x="0" y="29"/>
                        <a:pt x="29" y="0"/>
                        <a:pt x="64" y="0"/>
                      </a:cubicBezTo>
                      <a:lnTo>
                        <a:pt x="1143" y="0"/>
                      </a:lnTo>
                      <a:cubicBezTo>
                        <a:pt x="1179" y="0"/>
                        <a:pt x="1208" y="29"/>
                        <a:pt x="1208" y="65"/>
                      </a:cubicBezTo>
                      <a:cubicBezTo>
                        <a:pt x="1208" y="100"/>
                        <a:pt x="1179" y="129"/>
                        <a:pt x="1143" y="12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</p:sp>
            <p:sp>
              <p:nvSpPr>
                <p:cNvPr id="37" name="任意多边形 23"/>
                <p:cNvSpPr/>
                <p:nvPr/>
              </p:nvSpPr>
              <p:spPr>
                <a:xfrm>
                  <a:off x="10190163" y="9671050"/>
                  <a:ext cx="427037" cy="427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>
                      <a:moveTo>
                        <a:pt x="84" y="593"/>
                      </a:moveTo>
                      <a:cubicBezTo>
                        <a:pt x="84" y="874"/>
                        <a:pt x="312" y="1102"/>
                        <a:pt x="593" y="1102"/>
                      </a:cubicBezTo>
                      <a:cubicBezTo>
                        <a:pt x="874" y="1102"/>
                        <a:pt x="1102" y="874"/>
                        <a:pt x="1102" y="593"/>
                      </a:cubicBezTo>
                      <a:cubicBezTo>
                        <a:pt x="1102" y="312"/>
                        <a:pt x="874" y="83"/>
                        <a:pt x="593" y="83"/>
                      </a:cubicBezTo>
                      <a:cubicBezTo>
                        <a:pt x="312" y="83"/>
                        <a:pt x="84" y="312"/>
                        <a:pt x="84" y="593"/>
                      </a:cubicBezTo>
                      <a:close/>
                      <a:moveTo>
                        <a:pt x="0" y="593"/>
                      </a:moveTo>
                      <a:cubicBezTo>
                        <a:pt x="0" y="266"/>
                        <a:pt x="266" y="0"/>
                        <a:pt x="593" y="0"/>
                      </a:cubicBezTo>
                      <a:cubicBezTo>
                        <a:pt x="920" y="0"/>
                        <a:pt x="1186" y="266"/>
                        <a:pt x="1186" y="593"/>
                      </a:cubicBezTo>
                      <a:cubicBezTo>
                        <a:pt x="1186" y="920"/>
                        <a:pt x="920" y="1185"/>
                        <a:pt x="593" y="1185"/>
                      </a:cubicBezTo>
                      <a:cubicBezTo>
                        <a:pt x="266" y="1185"/>
                        <a:pt x="0" y="920"/>
                        <a:pt x="0" y="5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</p:sp>
          </p:grpSp>
          <p:grpSp>
            <p:nvGrpSpPr>
              <p:cNvPr id="38" name="组合 24"/>
              <p:cNvGrpSpPr/>
              <p:nvPr/>
            </p:nvGrpSpPr>
            <p:grpSpPr>
              <a:xfrm>
                <a:off x="2154507" y="2926018"/>
                <a:ext cx="1709245" cy="1175813"/>
                <a:chOff x="3422324" y="2943382"/>
                <a:chExt cx="1709245" cy="1175813"/>
              </a:xfrm>
            </p:grpSpPr>
            <p:sp>
              <p:nvSpPr>
                <p:cNvPr id="39" name="矩形 25"/>
                <p:cNvSpPr/>
                <p:nvPr/>
              </p:nvSpPr>
              <p:spPr>
                <a:xfrm>
                  <a:off x="3422324" y="3285296"/>
                  <a:ext cx="1510045" cy="83389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/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en-US" altLang="zh-CN" sz="1100" kern="1200">
                      <a:solidFill>
                        <a:srgbClr val="FFFFFF"/>
                      </a:solidFill>
                      <a:latin typeface="等线" panose="02010600030101010101" charset="-122"/>
                      <a:ea typeface="等线" panose="02010600030101010101" charset="-122"/>
                      <a:cs typeface="宋体" panose="02010600030101010101" pitchFamily="2" charset="-122"/>
                      <a:sym typeface="Times New Roman" panose="02020603050405020304"/>
                    </a:rPr>
                    <a:t>Copy paste fonts. Choose the only option to retain text.</a:t>
                  </a:r>
                  <a:endParaRPr lang="en-US" altLang="zh-CN" sz="1200" kern="100">
                    <a:latin typeface="等线" panose="02010600030101010101" charset="-122"/>
                    <a:ea typeface="等线" panose="02010600030101010101" charset="-122"/>
                    <a:cs typeface="宋体" panose="02010600030101010101" pitchFamily="2" charset="-122"/>
                    <a:sym typeface="Times New Roman" panose="02020603050405020304"/>
                  </a:endParaRPr>
                </a:p>
              </p:txBody>
            </p:sp>
            <p:sp>
              <p:nvSpPr>
                <p:cNvPr id="40" name="矩形 26"/>
                <p:cNvSpPr/>
                <p:nvPr/>
              </p:nvSpPr>
              <p:spPr>
                <a:xfrm>
                  <a:off x="3422324" y="2943382"/>
                  <a:ext cx="1709245" cy="341915"/>
                </a:xfrm>
                <a:prstGeom prst="rect">
                  <a:avLst/>
                </a:prstGeom>
              </p:spPr>
              <p:txBody>
                <a:bodyPr wrap="square" lIns="91440" tIns="45720" rIns="91440" bIns="45720"/>
                <a:lstStyle/>
                <a:p>
                  <a:pPr algn="l"/>
                  <a:r>
                    <a:rPr lang="en-US" altLang="zh-CN" sz="1600" b="1" kern="1200">
                      <a:solidFill>
                        <a:srgbClr val="FFFFFF"/>
                      </a:solidFill>
                      <a:latin typeface="等线" panose="02010600030101010101" charset="-122"/>
                      <a:ea typeface="等线" panose="02010600030101010101" charset="-122"/>
                      <a:cs typeface="宋体" panose="02010600030101010101" pitchFamily="2" charset="-122"/>
                      <a:sym typeface="Times New Roman" panose="02020603050405020304"/>
                    </a:rPr>
                    <a:t>Text here</a:t>
                  </a:r>
                  <a:endParaRPr lang="en-US" altLang="zh-CN" sz="1200" kern="100">
                    <a:latin typeface="等线" panose="02010600030101010101" charset="-122"/>
                    <a:ea typeface="等线" panose="02010600030101010101" charset="-122"/>
                    <a:cs typeface="宋体" panose="02010600030101010101" pitchFamily="2" charset="-122"/>
                    <a:sym typeface="Times New Roman" panose="02020603050405020304"/>
                  </a:endParaRPr>
                </a:p>
              </p:txBody>
            </p:sp>
          </p:grpSp>
        </p:grpSp>
        <p:pic>
          <p:nvPicPr>
            <p:cNvPr id="41" name="Image" descr="C:\Users\刘子霖\Pictures\4c6f606c9879062ae74b68e6402a32b.png4c6f606c9879062ae74b68e6402a32b"/>
            <p:cNvPicPr/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10" y="901"/>
              <a:ext cx="3340" cy="50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8195" y="441960"/>
            <a:ext cx="2218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27E98"/>
                </a:solidFill>
                <a:latin typeface="Impact" panose="020B0806030902050204" pitchFamily="34" charset="0"/>
              </a:rPr>
              <a:t>竞争分析</a:t>
            </a:r>
            <a:endParaRPr lang="zh-CN" altLang="en-US" sz="36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5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3348990" y="828675"/>
            <a:ext cx="2512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和气味王国比较</a:t>
            </a:r>
            <a:endParaRPr lang="zh-CN" altLang="en-US" sz="2400" b="1"/>
          </a:p>
        </p:txBody>
      </p:sp>
      <p:pic>
        <p:nvPicPr>
          <p:cNvPr id="17" name="图片 16" descr="738262415381888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265" y="1356360"/>
            <a:ext cx="2574925" cy="28778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311265" y="4382135"/>
            <a:ext cx="38442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产品续航高</a:t>
            </a:r>
            <a:r>
              <a:rPr lang="en-US" altLang="zh-CN" sz="2000" b="1">
                <a:solidFill>
                  <a:srgbClr val="FF0000"/>
                </a:solidFill>
              </a:rPr>
              <a:t> </a:t>
            </a:r>
            <a:r>
              <a:rPr lang="zh-CN" altLang="en-US" sz="2000" b="1">
                <a:solidFill>
                  <a:srgbClr val="FF0000"/>
                </a:solidFill>
              </a:rPr>
              <a:t>方便携带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设备应用广泛，用户基数众多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产品通用化，价格</a:t>
            </a:r>
            <a:r>
              <a:rPr lang="zh-CN" altLang="en-US" sz="2000" b="1">
                <a:solidFill>
                  <a:srgbClr val="FF0000"/>
                </a:solidFill>
              </a:rPr>
              <a:t>便宜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设计紧跟潮流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识别多种气体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产品针对性强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产品识别气体较快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19" name="图片 18" descr="a4fb6711270b48571e27361ea58c9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827530"/>
            <a:ext cx="1685925" cy="26377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96315" y="4382135"/>
            <a:ext cx="4064000" cy="1702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r>
              <a:rPr lang="zh-CN" altLang="en-US"/>
              <a:t>产品续航</a:t>
            </a:r>
            <a:r>
              <a:rPr lang="zh-CN" altLang="en-US"/>
              <a:t>低</a:t>
            </a:r>
            <a:endParaRPr lang="zh-CN" altLang="en-US"/>
          </a:p>
          <a:p>
            <a:r>
              <a:rPr lang="zh-CN" altLang="en-US"/>
              <a:t>设备</a:t>
            </a:r>
            <a:r>
              <a:rPr lang="zh-CN" altLang="en-US"/>
              <a:t>不易操作</a:t>
            </a:r>
            <a:endParaRPr lang="zh-CN" altLang="en-US"/>
          </a:p>
          <a:p>
            <a:r>
              <a:rPr lang="zh-CN" altLang="en-US"/>
              <a:t>产品辨识度低，价格相对</a:t>
            </a:r>
            <a:r>
              <a:rPr lang="zh-CN" altLang="en-US"/>
              <a:t>昂贵</a:t>
            </a:r>
            <a:endParaRPr lang="zh-CN" altLang="en-US"/>
          </a:p>
          <a:p>
            <a:r>
              <a:rPr lang="zh-CN" altLang="en-US"/>
              <a:t>产品不具有智能性，只能识别</a:t>
            </a:r>
            <a:r>
              <a:rPr lang="en-US" altLang="zh-CN"/>
              <a:t>6</a:t>
            </a:r>
            <a:r>
              <a:rPr lang="zh-CN" altLang="en-US"/>
              <a:t>种</a:t>
            </a:r>
            <a:r>
              <a:rPr lang="zh-CN" altLang="en-US"/>
              <a:t>气体</a:t>
            </a:r>
            <a:endParaRPr lang="zh-CN" altLang="en-US"/>
          </a:p>
          <a:p>
            <a:r>
              <a:rPr lang="zh-CN" altLang="en-US"/>
              <a:t>产品针对性</a:t>
            </a:r>
            <a:r>
              <a:rPr lang="zh-CN" altLang="en-US"/>
              <a:t>不强</a:t>
            </a:r>
            <a:endParaRPr lang="zh-CN" altLang="en-US"/>
          </a:p>
          <a:p>
            <a:r>
              <a:rPr lang="zh-CN" altLang="en-US"/>
              <a:t>产品识别气体速度</a:t>
            </a:r>
            <a:r>
              <a:rPr lang="zh-CN" altLang="en-US"/>
              <a:t>慢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28028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04693" y="5246494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keyword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pic>
        <p:nvPicPr>
          <p:cNvPr id="14" name="图片 13" descr="微信图片_20230704232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2409190"/>
            <a:ext cx="3660775" cy="23368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56485" y="49447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   </a:t>
            </a:r>
            <a:r>
              <a:rPr lang="zh-CN" altLang="en-US" sz="2800" b="1">
                <a:solidFill>
                  <a:srgbClr val="FF0000"/>
                </a:solidFill>
              </a:rPr>
              <a:t>团队风采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65985" y="1327785"/>
            <a:ext cx="3991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70C0"/>
                </a:solidFill>
              </a:rPr>
              <a:t>由姚俊教授、赵洪坡高级工程师</a:t>
            </a:r>
            <a:endParaRPr lang="zh-CN" altLang="en-US" sz="2000">
              <a:solidFill>
                <a:srgbClr val="0070C0"/>
              </a:solidFill>
            </a:endParaRPr>
          </a:p>
          <a:p>
            <a:r>
              <a:rPr lang="zh-CN" altLang="en-US" sz="2000">
                <a:solidFill>
                  <a:srgbClr val="0070C0"/>
                </a:solidFill>
              </a:rPr>
              <a:t>带领团队研发智能气味感知与控制系统。</a:t>
            </a:r>
            <a:endParaRPr lang="zh-CN" altLang="en-US" sz="2000">
              <a:solidFill>
                <a:srgbClr val="0070C0"/>
              </a:solidFill>
            </a:endParaRPr>
          </a:p>
        </p:txBody>
      </p:sp>
      <p:pic>
        <p:nvPicPr>
          <p:cNvPr id="17" name="图片 16" descr="微信图片_202307042319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620" y="4944745"/>
            <a:ext cx="3081655" cy="19100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788275" y="5530850"/>
            <a:ext cx="4682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南昌理工学院追光鸟科技工作室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20" name="图片 19" descr="166678759748325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620" y="1788160"/>
            <a:ext cx="2855595" cy="26631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45855" y="28555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   </a:t>
            </a:r>
            <a:r>
              <a:rPr lang="zh-CN" altLang="en-US" sz="2400" b="1">
                <a:solidFill>
                  <a:srgbClr val="FF0000"/>
                </a:solidFill>
              </a:rPr>
              <a:t>食堂进行气味检测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82420" y="54292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教育维度</a:t>
            </a:r>
            <a:endParaRPr lang="zh-CN" altLang="en-US" sz="3600" dirty="0">
              <a:solidFill>
                <a:srgbClr val="027E98"/>
              </a:solidFill>
              <a:latin typeface="Impact" panose="020B0806030902050204" pitchFamily="34" charset="0"/>
            </a:endParaRPr>
          </a:p>
          <a:p>
            <a:endParaRPr lang="zh-CN" altLang="en-US" sz="36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6992620" y="1466215"/>
            <a:ext cx="568325" cy="1075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联系 2"/>
          <p:cNvSpPr/>
          <p:nvPr/>
        </p:nvSpPr>
        <p:spPr>
          <a:xfrm>
            <a:off x="7165975" y="853440"/>
            <a:ext cx="1145540" cy="56769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beef</a:t>
            </a:r>
            <a:endParaRPr lang="en-US" altLang="zh-CN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0990" y="3721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团队</a:t>
            </a:r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实践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9030" y="2327275"/>
            <a:ext cx="6950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该项目由</a:t>
            </a:r>
            <a:r>
              <a:rPr lang="zh-CN" altLang="en-US" sz="2400">
                <a:solidFill>
                  <a:srgbClr val="FF0000"/>
                </a:solidFill>
              </a:rPr>
              <a:t>计算机科学与技术</a:t>
            </a:r>
            <a:r>
              <a:rPr lang="zh-CN" altLang="en-US" sz="2400"/>
              <a:t>，</a:t>
            </a:r>
            <a:r>
              <a:rPr lang="zh-CN" altLang="en-US" sz="2400">
                <a:solidFill>
                  <a:srgbClr val="FF0000"/>
                </a:solidFill>
              </a:rPr>
              <a:t>数据科学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与大数据</a:t>
            </a:r>
            <a:r>
              <a:rPr lang="zh-CN" altLang="en-US" sz="2400"/>
              <a:t>专业，</a:t>
            </a:r>
            <a:r>
              <a:rPr lang="zh-CN" altLang="en-US" sz="2400">
                <a:solidFill>
                  <a:srgbClr val="FF0000"/>
                </a:solidFill>
              </a:rPr>
              <a:t>软件工程</a:t>
            </a:r>
            <a:r>
              <a:rPr lang="zh-CN" altLang="en-US" sz="2400"/>
              <a:t>专业成员组成</a:t>
            </a:r>
            <a:endParaRPr lang="zh-CN" altLang="en-US" sz="2400"/>
          </a:p>
          <a:p>
            <a:r>
              <a:rPr lang="zh-CN" altLang="en-US" sz="2400"/>
              <a:t>团队共同发展创造。</a:t>
            </a:r>
            <a:endParaRPr lang="zh-CN" altLang="en-US" sz="2400"/>
          </a:p>
        </p:txBody>
      </p:sp>
      <p:pic>
        <p:nvPicPr>
          <p:cNvPr id="7" name="图片 6" descr="835343051192345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2016125"/>
            <a:ext cx="3704590" cy="3695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17770" y="3988435"/>
            <a:ext cx="5149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一名成员创新研发</a:t>
            </a:r>
            <a:r>
              <a:rPr lang="zh-CN" altLang="en-US" sz="2400">
                <a:solidFill>
                  <a:srgbClr val="FF0000"/>
                </a:solidFill>
              </a:rPr>
              <a:t>项目立项</a:t>
            </a:r>
            <a:r>
              <a:rPr lang="zh-CN" altLang="en-US" sz="2400"/>
              <a:t>申请，还有一名同学江西省机器人及人工智能比赛</a:t>
            </a:r>
            <a:r>
              <a:rPr lang="zh-CN" altLang="en-US" sz="2400">
                <a:solidFill>
                  <a:srgbClr val="FF0000"/>
                </a:solidFill>
              </a:rPr>
              <a:t>国家三等奖。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3" name="图片 2" descr="2827037061422268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620" y="0"/>
            <a:ext cx="2130425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2060" y="803275"/>
            <a:ext cx="27901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  <a:sym typeface="+mn-ea"/>
            </a:endParaRPr>
          </a:p>
        </p:txBody>
      </p:sp>
      <p:pic>
        <p:nvPicPr>
          <p:cNvPr id="6" name="图片 5" descr="155445048264567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60" y="1599565"/>
            <a:ext cx="3875405" cy="4871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1055" y="437261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智能气味感知与控制系统已经申请专利，申请知识产权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7" b="10861"/>
          <a:stretch>
            <a:fillRect/>
          </a:stretch>
        </p:blipFill>
        <p:spPr>
          <a:xfrm>
            <a:off x="5959819" y="535670"/>
            <a:ext cx="3816991" cy="30840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5107502152873584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600200"/>
            <a:ext cx="3385820" cy="4711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72075" y="2308860"/>
            <a:ext cx="52876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项目负责人</a:t>
            </a:r>
            <a:r>
              <a:rPr lang="zh-CN" altLang="en-US" sz="3200"/>
              <a:t>刘子霖</a:t>
            </a:r>
            <a:r>
              <a:rPr lang="zh-CN" altLang="en-US" sz="2800"/>
              <a:t>在大学生竞赛科技创新竞赛中取得二等奖成绩。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5334000" y="4512310"/>
            <a:ext cx="52165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团队中，</a:t>
            </a:r>
            <a:r>
              <a:rPr lang="zh-CN" altLang="en-US" sz="3200"/>
              <a:t>申美玉</a:t>
            </a:r>
            <a:r>
              <a:rPr lang="zh-CN" altLang="en-US" sz="2800"/>
              <a:t>在江西省机器人及人工智能大赛省取得一等奖的成绩，国赛三等奖的优异成绩。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3850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示范引领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 </a:t>
            </a:r>
            <a:endParaRPr lang="en-US" altLang="zh-CN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图片 2" descr="8349303582888812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1546860"/>
            <a:ext cx="6149975" cy="3970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34410" y="5650865"/>
            <a:ext cx="1475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示波器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8" name="图片 7" descr="540077751275147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1546225"/>
            <a:ext cx="3168015" cy="3970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49715" y="5678805"/>
            <a:ext cx="1431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</a:rPr>
              <a:t>万用表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79265"/>
            <a:ext cx="2827020" cy="1461770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28" name="文本框 27"/>
          <p:cNvSpPr txBox="1"/>
          <p:nvPr/>
        </p:nvSpPr>
        <p:spPr>
          <a:xfrm>
            <a:off x="591185" y="2557780"/>
            <a:ext cx="990600" cy="1188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96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en-US" altLang="zh-CN" sz="96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413385" y="513715"/>
            <a:ext cx="1146810" cy="2241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345440" y="859790"/>
            <a:ext cx="1102360" cy="1974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6480" y="1195070"/>
            <a:ext cx="6227445" cy="4966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 dirty="0">
              <a:solidFill>
                <a:srgbClr val="FF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8510"/>
            <a:ext cx="391350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44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0265" y="1504950"/>
            <a:ext cx="1056005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气味</a:t>
            </a:r>
            <a:endParaRPr lang="zh-CN" altLang="en-US" sz="2800"/>
          </a:p>
        </p:txBody>
      </p:sp>
      <p:cxnSp>
        <p:nvCxnSpPr>
          <p:cNvPr id="8" name="直接箭头连接符 7"/>
          <p:cNvCxnSpPr>
            <a:stCxn id="6" idx="2"/>
            <a:endCxn id="15" idx="0"/>
          </p:cNvCxnSpPr>
          <p:nvPr/>
        </p:nvCxnSpPr>
        <p:spPr>
          <a:xfrm>
            <a:off x="5188585" y="1870075"/>
            <a:ext cx="9525" cy="5149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91965" y="2385060"/>
            <a:ext cx="1812290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设备转化</a:t>
            </a:r>
            <a:endParaRPr lang="zh-CN" altLang="en-US" sz="2800"/>
          </a:p>
        </p:txBody>
      </p:sp>
      <p:cxnSp>
        <p:nvCxnSpPr>
          <p:cNvPr id="16" name="直接箭头连接符 15"/>
          <p:cNvCxnSpPr>
            <a:stCxn id="15" idx="2"/>
            <a:endCxn id="17" idx="0"/>
          </p:cNvCxnSpPr>
          <p:nvPr/>
        </p:nvCxnSpPr>
        <p:spPr>
          <a:xfrm>
            <a:off x="5198110" y="2750185"/>
            <a:ext cx="5715" cy="6546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3805" y="3404870"/>
            <a:ext cx="5400040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  </a:t>
            </a:r>
            <a:r>
              <a:rPr lang="zh-CN" altLang="en-US" sz="2800"/>
              <a:t>系统控制（平台可视化智能控制）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203825" y="3838575"/>
            <a:ext cx="3175" cy="4089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860165" y="4178935"/>
            <a:ext cx="3134995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气味实时原样输出</a:t>
            </a:r>
            <a:r>
              <a:rPr lang="en-US" altLang="zh-CN" sz="2800"/>
              <a:t>     </a:t>
            </a:r>
            <a:endParaRPr lang="zh-CN" altLang="en-US" sz="2000"/>
          </a:p>
        </p:txBody>
      </p:sp>
      <p:sp>
        <p:nvSpPr>
          <p:cNvPr id="22" name="文本框 21"/>
          <p:cNvSpPr txBox="1"/>
          <p:nvPr/>
        </p:nvSpPr>
        <p:spPr>
          <a:xfrm>
            <a:off x="2863850" y="5198745"/>
            <a:ext cx="4697095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 </a:t>
            </a:r>
            <a:r>
              <a:rPr lang="zh-CN" altLang="en-US" sz="2800"/>
              <a:t>不同用户根据需求场景应用</a:t>
            </a:r>
            <a:endParaRPr lang="zh-CN" altLang="en-US" sz="280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5279390" y="4612640"/>
            <a:ext cx="1270" cy="5816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278890" y="49720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项目最终做成的程度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7088505" y="3936365"/>
            <a:ext cx="10795" cy="12585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81215" y="428307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DIY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3790" y="66865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推广方式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8220" y="1418590"/>
            <a:ext cx="151765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试点推广：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477664" y="1464637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1588" y="1864747"/>
            <a:ext cx="300990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与</a:t>
            </a:r>
            <a:r>
              <a:rPr lang="zh-CN" altLang="en-US" sz="2000" dirty="0">
                <a:solidFill>
                  <a:srgbClr val="FF0000"/>
                </a:solidFill>
              </a:rPr>
              <a:t>学校食堂，小吃街，夜市</a:t>
            </a:r>
            <a:r>
              <a:rPr lang="zh-CN" altLang="en-US" dirty="0"/>
              <a:t>等相关部门联系，提供免费合作，提升用户对产品的信任</a:t>
            </a:r>
            <a:r>
              <a:rPr lang="zh-CN" altLang="en-US" dirty="0">
                <a:solidFill>
                  <a:schemeClr val="tx1"/>
                </a:solidFill>
              </a:rPr>
              <a:t>，取得合作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477663" y="4377213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45563" y="4320892"/>
            <a:ext cx="19800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口碑传播推广：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7664" y="4923123"/>
            <a:ext cx="39914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南昌理工学院</a:t>
            </a:r>
            <a:r>
              <a:rPr lang="zh-CN" altLang="en-US" dirty="0"/>
              <a:t>实验并安装产品的样品，通过一系列</a:t>
            </a:r>
            <a:r>
              <a:rPr lang="zh-CN" altLang="en-US" dirty="0">
                <a:solidFill>
                  <a:srgbClr val="FF0000"/>
                </a:solidFill>
              </a:rPr>
              <a:t>产品体验</a:t>
            </a:r>
            <a:r>
              <a:rPr lang="zh-CN" altLang="en-US" dirty="0"/>
              <a:t>好评打开市场，将产品</a:t>
            </a:r>
            <a:r>
              <a:rPr lang="zh-CN" altLang="en-US" dirty="0">
                <a:solidFill>
                  <a:srgbClr val="FF0000"/>
                </a:solidFill>
              </a:rPr>
              <a:t>推广至食品行业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789450" y="1551899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8" name="等腰三角形 17"/>
          <p:cNvSpPr/>
          <p:nvPr/>
        </p:nvSpPr>
        <p:spPr>
          <a:xfrm>
            <a:off x="8789449" y="4233479"/>
            <a:ext cx="228599" cy="2874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341653" y="1534767"/>
            <a:ext cx="1446414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宣传推广：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95240" y="2008330"/>
            <a:ext cx="3175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通过各种渠道进行宣传提高传感器的</a:t>
            </a:r>
            <a:r>
              <a:rPr lang="zh-CN" altLang="en-US" dirty="0">
                <a:solidFill>
                  <a:srgbClr val="FF0000"/>
                </a:solidFill>
              </a:rPr>
              <a:t>知名度和认知度</a:t>
            </a:r>
            <a:r>
              <a:rPr lang="zh-CN" altLang="en-US" dirty="0"/>
              <a:t>。可以通过</a:t>
            </a:r>
            <a:r>
              <a:rPr lang="zh-CN" altLang="en-US" dirty="0">
                <a:solidFill>
                  <a:srgbClr val="FF0000"/>
                </a:solidFill>
              </a:rPr>
              <a:t>媒体报道、行业刊物、社交媒体</a:t>
            </a:r>
            <a:r>
              <a:rPr lang="zh-CN" altLang="en-US" dirty="0"/>
              <a:t>等方式发布新闻和文章，介绍产品的</a:t>
            </a:r>
            <a:r>
              <a:rPr lang="zh-CN" altLang="en-US" dirty="0">
                <a:solidFill>
                  <a:srgbClr val="FF0000"/>
                </a:solidFill>
              </a:rPr>
              <a:t>创新和实用性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28293" y="4177158"/>
            <a:ext cx="19800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合作伙伴推广：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95487" y="4577268"/>
            <a:ext cx="33748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食品安全监测机构、食品加工企业、食品检测实验室</a:t>
            </a:r>
            <a:r>
              <a:rPr lang="zh-CN" altLang="en-US" dirty="0"/>
              <a:t>建立合作关系。通过合作伙伴的</a:t>
            </a:r>
            <a:r>
              <a:rPr lang="zh-CN" altLang="en-US" dirty="0">
                <a:solidFill>
                  <a:srgbClr val="FF0000"/>
                </a:solidFill>
              </a:rPr>
              <a:t>推荐和引荐</a:t>
            </a:r>
            <a:r>
              <a:rPr lang="zh-CN" altLang="en-US" dirty="0"/>
              <a:t>，将</a:t>
            </a:r>
            <a:r>
              <a:rPr lang="zh-CN" altLang="en-US" dirty="0"/>
              <a:t>产品推广给他们的客户。可以提供合作伙伴</a:t>
            </a:r>
            <a:r>
              <a:rPr lang="zh-CN" altLang="en-US" dirty="0">
                <a:solidFill>
                  <a:srgbClr val="FF0000"/>
                </a:solidFill>
              </a:rPr>
              <a:t>优惠政策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3484" y="2456390"/>
            <a:ext cx="2833603" cy="195257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982" y="188307"/>
            <a:ext cx="3233915" cy="183448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3002280"/>
            <a:ext cx="2668270" cy="166243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69" y="4791681"/>
            <a:ext cx="2580255" cy="1637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0605" y="1440815"/>
            <a:ext cx="1423670" cy="796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智能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29895" y="330835"/>
            <a:ext cx="2362835" cy="774700"/>
          </a:xfrm>
          <a:prstGeom prst="ellipse">
            <a:avLst/>
          </a:prstGeom>
          <a:solidFill>
            <a:srgbClr val="027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Impact" panose="020B0806030902050204" pitchFamily="34" charset="0"/>
              </a:rPr>
              <a:t>项目介绍</a:t>
            </a:r>
            <a:endParaRPr lang="zh-CN" altLang="en-US" sz="2000">
              <a:latin typeface="Impact" panose="020B080603090205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0580" y="5170805"/>
            <a:ext cx="741489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智能气味控制系统</a:t>
            </a:r>
            <a:r>
              <a:rPr lang="en-US" altLang="zh-CN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”</a:t>
            </a:r>
            <a:r>
              <a:rPr lang="zh-CN" altLang="en-US" sz="2800" dirty="0">
                <a:solidFill>
                  <a:srgbClr val="FF0000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是一套系统设备，商家在线下可以通过这个设备实时上传气味数据到互联网，使消费者能通过该设备来输出气味。</a:t>
            </a:r>
            <a:endParaRPr lang="zh-CN" altLang="en-US" sz="2800" dirty="0">
              <a:solidFill>
                <a:srgbClr val="FF0000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59725" y="3356610"/>
            <a:ext cx="127317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体验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9725" y="1450340"/>
            <a:ext cx="1273175" cy="7753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便捷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7595" y="3356610"/>
            <a:ext cx="1348105" cy="8229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真实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615" y="233616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智能气味控制系统给人们带来了更多的舒适，通过手机等设备传输显示信息。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94905" y="23361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方便用户再通过如点外卖等方式购买食物时，简单的操作而获得气味信息。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2615" y="42779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智能气味控制系统提供更加真实的视、听、嗅感知体验，满足人们需求。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94905" y="42487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用户通过智能气味感知系统实现了对气味的可控呈现，将气味体验与智能设备相结合。</a:t>
            </a:r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666615" y="1674495"/>
            <a:ext cx="2567940" cy="4891405"/>
            <a:chOff x="1160" y="2385"/>
            <a:chExt cx="3195" cy="5865"/>
          </a:xfrm>
        </p:grpSpPr>
        <p:sp>
          <p:nvSpPr>
            <p:cNvPr id="30" name="椭圆 29"/>
            <p:cNvSpPr/>
            <p:nvPr/>
          </p:nvSpPr>
          <p:spPr>
            <a:xfrm>
              <a:off x="1563" y="2788"/>
              <a:ext cx="2389" cy="2389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835" y="3060"/>
              <a:ext cx="1846" cy="1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60" y="2385"/>
              <a:ext cx="3195" cy="3195"/>
            </a:xfrm>
            <a:prstGeom prst="ellipse">
              <a:avLst/>
            </a:prstGeom>
            <a:noFill/>
            <a:ln w="50800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642" y="5472"/>
              <a:ext cx="231" cy="231"/>
            </a:xfrm>
            <a:prstGeom prst="ellipse">
              <a:avLst/>
            </a:prstGeom>
            <a:solidFill>
              <a:srgbClr val="007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Content Placeholder 2"/>
            <p:cNvSpPr txBox="1"/>
            <p:nvPr/>
          </p:nvSpPr>
          <p:spPr bwMode="auto">
            <a:xfrm>
              <a:off x="1410" y="7172"/>
              <a:ext cx="254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endParaRPr lang="en-US" altLang="zh-CN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pic>
          <p:nvPicPr>
            <p:cNvPr id="96" name="图片 15" descr="C:\Users\Administrator\Desktop\网址.svg网址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348" y="3573"/>
              <a:ext cx="819" cy="819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3028315" y="269240"/>
            <a:ext cx="60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591315" y="309846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346710" y="90106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125349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4535" y="1332351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盈利模式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3425" y="4403090"/>
            <a:ext cx="264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租凭产品，长期收入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1530" y="4432935"/>
            <a:ext cx="263652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销售产品，固定收入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rot="10800000" flipV="1">
            <a:off x="6006465" y="4478655"/>
            <a:ext cx="250444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技术项目，服务收入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1189" y="4432618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数据库项目，研究收入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635533" y="3779513"/>
            <a:ext cx="10625737" cy="28503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700088" y="5051290"/>
            <a:ext cx="2188267" cy="1667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将产品租给学校食堂，食品工厂，等赚取收入</a:t>
            </a:r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351484" y="5082944"/>
            <a:ext cx="2188267" cy="1682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通过电商，实体，网络直播等销售渠道销售，是主要收入来源</a:t>
            </a:r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6073683" y="5082944"/>
            <a:ext cx="2138474" cy="16671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对产品的升级，售后等进行合理化的收费</a:t>
            </a:r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8828942" y="4957654"/>
            <a:ext cx="2159566" cy="1807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通过产品所检测到的数据，提供给个人机构，政府等，获得资金收入，用于产品的研发与技术革新</a:t>
            </a:r>
            <a:endParaRPr lang="zh-CN" altLang="en-US" sz="16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28" y="1069975"/>
            <a:ext cx="3042557" cy="26944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75" y="1949077"/>
            <a:ext cx="1678227" cy="18660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98" y="1087964"/>
            <a:ext cx="3152859" cy="267648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45" y="1418905"/>
            <a:ext cx="2159787" cy="2310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35" name="矩形: 圆角 1"/>
          <p:cNvSpPr/>
          <p:nvPr/>
        </p:nvSpPr>
        <p:spPr>
          <a:xfrm>
            <a:off x="9253944" y="1628502"/>
            <a:ext cx="137704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产品销售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4"/>
          <p:cNvSpPr/>
          <p:nvPr/>
        </p:nvSpPr>
        <p:spPr>
          <a:xfrm>
            <a:off x="9253942" y="3009901"/>
            <a:ext cx="137704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产品租凭</a:t>
            </a:r>
            <a:endParaRPr lang="zh-CN" altLang="en-US" dirty="0"/>
          </a:p>
        </p:txBody>
      </p:sp>
      <p:sp>
        <p:nvSpPr>
          <p:cNvPr id="37" name="矩形: 圆角 5"/>
          <p:cNvSpPr/>
          <p:nvPr/>
        </p:nvSpPr>
        <p:spPr>
          <a:xfrm>
            <a:off x="9253942" y="5490753"/>
            <a:ext cx="1377043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技术指导</a:t>
            </a:r>
            <a:endParaRPr lang="zh-CN" altLang="en-US" dirty="0"/>
          </a:p>
        </p:txBody>
      </p:sp>
      <p:sp>
        <p:nvSpPr>
          <p:cNvPr id="38" name="矩形: 圆角 6"/>
          <p:cNvSpPr/>
          <p:nvPr/>
        </p:nvSpPr>
        <p:spPr>
          <a:xfrm>
            <a:off x="9253942" y="4250327"/>
            <a:ext cx="137704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数据服务</a:t>
            </a:r>
            <a:endParaRPr lang="zh-CN" altLang="en-US" dirty="0"/>
          </a:p>
        </p:txBody>
      </p:sp>
      <p:sp>
        <p:nvSpPr>
          <p:cNvPr id="39" name="箭头: 圆角右 21"/>
          <p:cNvSpPr/>
          <p:nvPr/>
        </p:nvSpPr>
        <p:spPr>
          <a:xfrm>
            <a:off x="6031920" y="1950420"/>
            <a:ext cx="3222022" cy="1354189"/>
          </a:xfrm>
          <a:prstGeom prst="bentArrow">
            <a:avLst>
              <a:gd name="adj1" fmla="val 25000"/>
              <a:gd name="adj2" fmla="val 2393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箭头: 圆角右 22"/>
          <p:cNvSpPr/>
          <p:nvPr/>
        </p:nvSpPr>
        <p:spPr>
          <a:xfrm flipV="1">
            <a:off x="6096000" y="4963275"/>
            <a:ext cx="3248297" cy="1354189"/>
          </a:xfrm>
          <a:prstGeom prst="bentArrow">
            <a:avLst>
              <a:gd name="adj1" fmla="val 25000"/>
              <a:gd name="adj2" fmla="val 2393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箭头: 燕尾形 24"/>
          <p:cNvSpPr/>
          <p:nvPr/>
        </p:nvSpPr>
        <p:spPr>
          <a:xfrm>
            <a:off x="6515606" y="4557631"/>
            <a:ext cx="2653280" cy="484632"/>
          </a:xfrm>
          <a:prstGeom prst="notch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箭头: 燕尾形 25"/>
          <p:cNvSpPr/>
          <p:nvPr/>
        </p:nvSpPr>
        <p:spPr>
          <a:xfrm>
            <a:off x="6436074" y="3268157"/>
            <a:ext cx="2653280" cy="484632"/>
          </a:xfrm>
          <a:prstGeom prst="notch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箭头: 左 26"/>
          <p:cNvSpPr/>
          <p:nvPr/>
        </p:nvSpPr>
        <p:spPr>
          <a:xfrm>
            <a:off x="3458537" y="3510473"/>
            <a:ext cx="1715589" cy="484632"/>
          </a:xfrm>
          <a:prstGeom prst="lef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箭头: 右 27"/>
          <p:cNvSpPr/>
          <p:nvPr/>
        </p:nvSpPr>
        <p:spPr>
          <a:xfrm>
            <a:off x="3498303" y="4115717"/>
            <a:ext cx="1715589" cy="4846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691841" y="3131106"/>
            <a:ext cx="137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D462F"/>
                </a:solidFill>
              </a:rPr>
              <a:t>采购，装配</a:t>
            </a:r>
            <a:endParaRPr lang="zh-CN" altLang="en-US" dirty="0">
              <a:solidFill>
                <a:srgbClr val="DD462F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694858" y="4600349"/>
            <a:ext cx="137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D462F"/>
                </a:solidFill>
              </a:rPr>
              <a:t>优质产品</a:t>
            </a:r>
            <a:endParaRPr lang="zh-CN" altLang="en-US" dirty="0">
              <a:solidFill>
                <a:srgbClr val="DD462F"/>
              </a:solidFill>
            </a:endParaRPr>
          </a:p>
        </p:txBody>
      </p:sp>
      <p:sp>
        <p:nvSpPr>
          <p:cNvPr id="47" name="矩形: 圆角 30"/>
          <p:cNvSpPr/>
          <p:nvPr/>
        </p:nvSpPr>
        <p:spPr>
          <a:xfrm>
            <a:off x="1228725" y="3492500"/>
            <a:ext cx="2105025" cy="298005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dirty="0">
                <a:solidFill>
                  <a:srgbClr val="F2F2F2"/>
                </a:solidFill>
              </a:rPr>
              <a:t>生产工厂</a:t>
            </a:r>
            <a:endParaRPr lang="zh-CN" altLang="en-US" sz="3200" dirty="0">
              <a:solidFill>
                <a:srgbClr val="F2F2F2"/>
              </a:solidFill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985" y="3359150"/>
            <a:ext cx="1196340" cy="1515745"/>
          </a:xfrm>
          <a:prstGeom prst="rect">
            <a:avLst/>
          </a:prstGeom>
        </p:spPr>
      </p:pic>
      <p:sp>
        <p:nvSpPr>
          <p:cNvPr id="50" name="箭头: 下 47"/>
          <p:cNvSpPr/>
          <p:nvPr/>
        </p:nvSpPr>
        <p:spPr>
          <a:xfrm>
            <a:off x="2164922" y="2080591"/>
            <a:ext cx="484632" cy="1284274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815684" y="2105418"/>
            <a:ext cx="45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247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  <a:endParaRPr lang="zh-CN" altLang="en-US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649703" y="2137390"/>
            <a:ext cx="109449" cy="120722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DD46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品质监督</a:t>
            </a:r>
            <a:endParaRPr lang="zh-CN" altLang="en-US" dirty="0">
              <a:solidFill>
                <a:srgbClr val="DD46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0"/>
          <p:cNvSpPr/>
          <p:nvPr/>
        </p:nvSpPr>
        <p:spPr>
          <a:xfrm>
            <a:off x="1587772" y="1230326"/>
            <a:ext cx="1853258" cy="8141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追光鸟</a:t>
            </a:r>
            <a:r>
              <a:rPr lang="zh-CN" altLang="en-US" dirty="0"/>
              <a:t>科技</a:t>
            </a:r>
            <a:endParaRPr lang="zh-CN" altLang="en-US" dirty="0"/>
          </a:p>
        </p:txBody>
      </p:sp>
      <p:sp>
        <p:nvSpPr>
          <p:cNvPr id="54" name="矩形: 圆角 51"/>
          <p:cNvSpPr/>
          <p:nvPr/>
        </p:nvSpPr>
        <p:spPr>
          <a:xfrm>
            <a:off x="10711543" y="1617787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优质售后</a:t>
            </a:r>
            <a:endParaRPr lang="zh-CN" altLang="en-US" dirty="0"/>
          </a:p>
        </p:txBody>
      </p:sp>
      <p:sp>
        <p:nvSpPr>
          <p:cNvPr id="55" name="矩形: 圆角 52"/>
          <p:cNvSpPr/>
          <p:nvPr/>
        </p:nvSpPr>
        <p:spPr>
          <a:xfrm>
            <a:off x="10786169" y="5490453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专业人员</a:t>
            </a:r>
            <a:endParaRPr lang="zh-CN" altLang="en-US" dirty="0"/>
          </a:p>
        </p:txBody>
      </p:sp>
      <p:sp>
        <p:nvSpPr>
          <p:cNvPr id="56" name="矩形: 圆角 53"/>
          <p:cNvSpPr/>
          <p:nvPr/>
        </p:nvSpPr>
        <p:spPr>
          <a:xfrm>
            <a:off x="10795573" y="2929827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诚信保障</a:t>
            </a:r>
            <a:endParaRPr lang="zh-CN" altLang="en-US" dirty="0"/>
          </a:p>
        </p:txBody>
      </p:sp>
      <p:sp>
        <p:nvSpPr>
          <p:cNvPr id="57" name="矩形: 圆角 55"/>
          <p:cNvSpPr/>
          <p:nvPr/>
        </p:nvSpPr>
        <p:spPr>
          <a:xfrm>
            <a:off x="10847825" y="4224150"/>
            <a:ext cx="914400" cy="914400"/>
          </a:xfrm>
          <a:prstGeom prst="roundRect">
            <a:avLst>
              <a:gd name="adj" fmla="val 3857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精准正确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763905" y="48133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  <a:sym typeface="+mn-ea"/>
              </a:rPr>
              <a:t>融资计划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  <a:p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6567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160" y="772795"/>
            <a:ext cx="552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融资计划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12197" y="1611721"/>
            <a:ext cx="1680755" cy="914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初期</a:t>
            </a:r>
            <a:endParaRPr lang="zh-CN" altLang="en-US" dirty="0"/>
          </a:p>
        </p:txBody>
      </p:sp>
      <p:sp>
        <p:nvSpPr>
          <p:cNvPr id="4" name="矩形: 圆角 8"/>
          <p:cNvSpPr/>
          <p:nvPr/>
        </p:nvSpPr>
        <p:spPr>
          <a:xfrm>
            <a:off x="5037908" y="1611086"/>
            <a:ext cx="1680755" cy="914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发展过渡期</a:t>
            </a:r>
            <a:endParaRPr lang="zh-CN" altLang="en-US" dirty="0"/>
          </a:p>
        </p:txBody>
      </p:sp>
      <p:sp>
        <p:nvSpPr>
          <p:cNvPr id="5" name="矩形: 圆角 9"/>
          <p:cNvSpPr/>
          <p:nvPr/>
        </p:nvSpPr>
        <p:spPr>
          <a:xfrm>
            <a:off x="9452501" y="1611086"/>
            <a:ext cx="1680755" cy="914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稳定阶段</a:t>
            </a:r>
            <a:endParaRPr lang="zh-CN" altLang="en-US" dirty="0"/>
          </a:p>
        </p:txBody>
      </p:sp>
      <p:sp>
        <p:nvSpPr>
          <p:cNvPr id="7" name="箭头: 下 11"/>
          <p:cNvSpPr/>
          <p:nvPr/>
        </p:nvSpPr>
        <p:spPr>
          <a:xfrm>
            <a:off x="1371218" y="258299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>
            <a:off x="2456180" y="1826260"/>
            <a:ext cx="2581275" cy="48450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3"/>
          <p:cNvSpPr/>
          <p:nvPr/>
        </p:nvSpPr>
        <p:spPr>
          <a:xfrm>
            <a:off x="6727371" y="1825970"/>
            <a:ext cx="2733838" cy="48463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05105" y="3618230"/>
            <a:ext cx="3106420" cy="269938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用自有资金，政府支持，众筹平台</a:t>
            </a:r>
            <a:r>
              <a:rPr lang="zh-CN" altLang="en-US" sz="20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，度过早期的产品研发与技术等所需资金，为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未来发展做准备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18" name="箭头: 下 17"/>
          <p:cNvSpPr/>
          <p:nvPr/>
        </p:nvSpPr>
        <p:spPr>
          <a:xfrm>
            <a:off x="5611368" y="252203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/>
          <p:cNvSpPr/>
          <p:nvPr/>
        </p:nvSpPr>
        <p:spPr>
          <a:xfrm>
            <a:off x="10050562" y="252203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139565" y="3500755"/>
            <a:ext cx="3420745" cy="301815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天使投资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，愿意为项目提供初期的资金支持和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战略指导。贷款和信用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，可以提供项目所需的流动资金和运营资金，并且通常具有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更低的融资成本。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519160" y="3458845"/>
            <a:ext cx="3547745" cy="301815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风险投资，</a:t>
            </a:r>
            <a:r>
              <a:rPr lang="zh-CN" altLang="en-US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在项目发展到一定规模并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证明了商业模式和市场潜力后</a:t>
            </a:r>
            <a:r>
              <a:rPr lang="zh-CN" altLang="en-US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，可以寻找风险投资机构进行融资。可以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提供更大规模的融资</a:t>
            </a:r>
            <a:r>
              <a:rPr lang="zh-CN" altLang="en-US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，并帮助企业进行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战略发展和市场拓展。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57980" y="363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34571" y="3746348"/>
            <a:ext cx="55961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  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研发、购买设备、技术改造、扩大团队建设、市场营销。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l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融资策略：天使投资、政府补助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①天使投资：由于团队的深厚研发成功经验，获得了投资人的认同；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②为了鼓励创新创业，政府出台了一些减税优惠政策。政府还为创新创业提供了财政支持。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2" name="MH_Text_1"/>
          <p:cNvSpPr/>
          <p:nvPr>
            <p:custDataLst>
              <p:tags r:id="rId2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融资资金的用途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IconShape"/>
          <p:cNvSpPr/>
          <p:nvPr/>
        </p:nvSpPr>
        <p:spPr bwMode="auto">
          <a:xfrm>
            <a:off x="355600" y="173101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12" name="图表 11" descr="7b0a202020202263686172745265734964223a20223230343735393537220a7d0a"/>
          <p:cNvGraphicFramePr/>
          <p:nvPr/>
        </p:nvGraphicFramePr>
        <p:xfrm>
          <a:off x="6325235" y="2598420"/>
          <a:ext cx="5239385" cy="378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椭圆形标注 9"/>
          <p:cNvSpPr/>
          <p:nvPr/>
        </p:nvSpPr>
        <p:spPr>
          <a:xfrm>
            <a:off x="7051040" y="3329305"/>
            <a:ext cx="991870" cy="66675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05345" y="3421380"/>
            <a:ext cx="83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纪晓龙、申美玉</a:t>
            </a:r>
            <a:endParaRPr lang="zh-CN" altLang="en-US" sz="12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9214485" y="2447290"/>
            <a:ext cx="1008380" cy="68834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448165" y="2475230"/>
            <a:ext cx="666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</a:rPr>
              <a:t>天使投资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14915" y="2597785"/>
            <a:ext cx="619125" cy="38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8090535" y="1731010"/>
            <a:ext cx="1357630" cy="100012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272780" y="1849755"/>
            <a:ext cx="992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谢永康，黎毅诚，李文强，林松，刘子霖</a:t>
            </a:r>
            <a:endParaRPr lang="zh-CN" altLang="en-US" sz="12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2" name="图片 1" descr="2827037061422268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9865" y="-10160"/>
            <a:ext cx="1950720" cy="1094740"/>
          </a:xfrm>
          <a:prstGeom prst="rect">
            <a:avLst/>
          </a:prstGeom>
        </p:spPr>
      </p:pic>
      <p:sp>
        <p:nvSpPr>
          <p:cNvPr id="3" name="椭圆形标注 2"/>
          <p:cNvSpPr/>
          <p:nvPr/>
        </p:nvSpPr>
        <p:spPr>
          <a:xfrm>
            <a:off x="10222865" y="3329305"/>
            <a:ext cx="1357630" cy="100012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07345" y="36893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刘子霖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52" grpId="0" bldLvl="0" animBg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融资计划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5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02398" y="52537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1540884" y="2455835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"/>
            </p:custDataLst>
          </p:nvPr>
        </p:nvSpPr>
        <p:spPr>
          <a:xfrm>
            <a:off x="495300" y="1730375"/>
            <a:ext cx="3822700" cy="725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p>
            <a:pPr algn="ctr">
              <a:lnSpc>
                <a:spcPct val="120000"/>
              </a:lnSpc>
              <a:buClr>
                <a:schemeClr val="accent1"/>
              </a:buClr>
            </a:pP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85860" y="2475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27" name="表格 26"/>
          <p:cNvGraphicFramePr/>
          <p:nvPr>
            <p:custDataLst>
              <p:tags r:id="rId2"/>
            </p:custDataLst>
          </p:nvPr>
        </p:nvGraphicFramePr>
        <p:xfrm>
          <a:off x="1828800" y="1992630"/>
          <a:ext cx="8532495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估算金额（单位：万元）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占比例（</a:t>
                      </a:r>
                      <a:r>
                        <a:rPr lang="en-US" altLang="zh-CN"/>
                        <a:t>%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所需要的资金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自筹资金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大学生产业贷款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政府补助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  <a:tr h="568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风险投资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IconShape"/>
          <p:cNvSpPr/>
          <p:nvPr/>
        </p:nvSpPr>
        <p:spPr bwMode="auto">
          <a:xfrm>
            <a:off x="889635" y="1284605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3" grpId="0"/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758" y="1170772"/>
          <a:ext cx="11867950" cy="544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8639"/>
                <a:gridCol w="2932762"/>
                <a:gridCol w="2932762"/>
                <a:gridCol w="2963787"/>
              </a:tblGrid>
              <a:tr h="4714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用途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用途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金额（人民币：万元）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一：开办费用：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二：固定资产投资：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2.08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前期市场调研费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其中：设备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1.2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后期平台宣传费用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台式电脑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0.6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人员招聘培训及发展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0.9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网络服务器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0.08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其他费用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0.4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办公设备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三、无形资产投资：</a:t>
                      </a:r>
                      <a:endParaRPr lang="zh-CN" alt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2.3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四、前期运营资金：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20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服务签约费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1.5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直接人工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13.8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专利使用费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0.8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直接材料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管理费用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4.2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2212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宣传费用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221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初始投资合计：</a:t>
                      </a:r>
                      <a:r>
                        <a:rPr lang="en-US" altLang="zh-CN" sz="2000" u="none" strike="noStrike" dirty="0">
                          <a:effectLst/>
                        </a:rPr>
                        <a:t>24.28/</a:t>
                      </a:r>
                      <a:r>
                        <a:rPr lang="zh-CN" altLang="en-US" sz="2000" u="none" strike="noStrike" dirty="0">
                          <a:effectLst/>
                        </a:rPr>
                        <a:t>个</a:t>
                      </a:r>
                      <a:r>
                        <a:rPr lang="en-US" altLang="zh-CN" sz="2000" u="none" strike="noStrike" dirty="0">
                          <a:effectLst/>
                        </a:rPr>
                        <a:t>/</a:t>
                      </a:r>
                      <a:r>
                        <a:rPr lang="zh-CN" altLang="en-US" sz="2000" u="none" strike="noStrike" dirty="0">
                          <a:effectLst/>
                        </a:rPr>
                        <a:t>年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17220" y="63627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219"/>
          <p:cNvSpPr/>
          <p:nvPr/>
        </p:nvSpPr>
        <p:spPr>
          <a:xfrm rot="18960000">
            <a:off x="321310" y="1898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财务预算表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6" name="IconShape"/>
          <p:cNvSpPr/>
          <p:nvPr/>
        </p:nvSpPr>
        <p:spPr bwMode="auto">
          <a:xfrm>
            <a:off x="1366520" y="382270"/>
            <a:ext cx="532130" cy="635635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1965" y="1011555"/>
          <a:ext cx="11578590" cy="5283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1380"/>
                <a:gridCol w="1885315"/>
                <a:gridCol w="1885315"/>
                <a:gridCol w="1885315"/>
                <a:gridCol w="1885315"/>
                <a:gridCol w="1885950"/>
              </a:tblGrid>
              <a:tr h="3994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项目</a:t>
                      </a:r>
                      <a:r>
                        <a:rPr lang="zh-CN" altLang="en-US" sz="1800" b="1" dirty="0">
                          <a:effectLst/>
                          <a:sym typeface="+mn-ea"/>
                        </a:rPr>
                        <a:t>（万元</a:t>
                      </a:r>
                      <a:r>
                        <a:rPr lang="en-US" altLang="zh-CN" sz="1800" b="1" dirty="0">
                          <a:effectLst/>
                          <a:sym typeface="+mn-ea"/>
                        </a:rPr>
                        <a:t>/</a:t>
                      </a:r>
                      <a:r>
                        <a:rPr lang="zh-CN" altLang="en-US" sz="1800" b="1" dirty="0">
                          <a:effectLst/>
                          <a:sym typeface="+mn-ea"/>
                        </a:rPr>
                        <a:t>年）</a:t>
                      </a:r>
                      <a:endParaRPr lang="zh-CN" altLang="en-US" sz="1800" b="1" u="none" strike="noStrike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今年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第二年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2025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sym typeface="+mn-ea"/>
                        </a:rPr>
                        <a:t>2026</a:t>
                      </a: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sym typeface="+mn-ea"/>
                        </a:rPr>
                        <a:t>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2027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一、主营业务收入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6400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6800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7200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7600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减：主营业务成本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19.08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14.5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营业税金及附加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1024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1056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1088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1152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1216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管理费用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4.2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销售费用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财务费用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2.85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二、营业利润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5348.87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5521.45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5689.95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6025.95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6361.95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加：营业外收入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5.1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减：营业外支出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三、利润总额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5350.97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5517.35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5692.05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6028.05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6364.05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减：所得税费用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1337.74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1379.34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1423.01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1507.01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1591.01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四、净利润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4013.23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4138.01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4269.04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4521.04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4773.04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9" name=" 219"/>
          <p:cNvSpPr/>
          <p:nvPr/>
        </p:nvSpPr>
        <p:spPr>
          <a:xfrm rot="18960000">
            <a:off x="-624840" y="72326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219"/>
          <p:cNvSpPr/>
          <p:nvPr/>
        </p:nvSpPr>
        <p:spPr>
          <a:xfrm rot="18960000">
            <a:off x="279400" y="300355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21710" y="382270"/>
            <a:ext cx="5012690" cy="519430"/>
            <a:chOff x="5546" y="928"/>
            <a:chExt cx="7894" cy="818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23"/>
            <p:cNvSpPr txBox="1"/>
            <p:nvPr/>
          </p:nvSpPr>
          <p:spPr>
            <a:xfrm>
              <a:off x="7033" y="928"/>
              <a:ext cx="49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4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五年的利润预算表</a:t>
              </a:r>
              <a:endParaRPr lang="zh-CN" altLang="en-US" sz="24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文本框 23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500" y="247650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 rot="16200000">
            <a:off x="6107236" y="-718202"/>
            <a:ext cx="361703" cy="2455563"/>
            <a:chOff x="9903" y="-30607"/>
            <a:chExt cx="5850" cy="39706"/>
          </a:xfrm>
        </p:grpSpPr>
        <p:sp>
          <p:nvSpPr>
            <p:cNvPr id="16" name="等腰三角形 15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024120" y="3769995"/>
            <a:ext cx="2418080" cy="1104900"/>
            <a:chOff x="4363" y="7391"/>
            <a:chExt cx="3808" cy="1740"/>
          </a:xfrm>
        </p:grpSpPr>
        <p:sp>
          <p:nvSpPr>
            <p:cNvPr id="14" name="Content Placeholder 2"/>
            <p:cNvSpPr txBox="1"/>
            <p:nvPr/>
          </p:nvSpPr>
          <p:spPr bwMode="auto">
            <a:xfrm>
              <a:off x="4680" y="7871"/>
              <a:ext cx="3211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计算机科学与技术专业，负责管理各部门之间协调工作，负责财务工作和组织领导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。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63" y="7391"/>
              <a:ext cx="380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项目负责人</a:t>
              </a: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———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刘子霖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pic>
        <p:nvPicPr>
          <p:cNvPr id="9" name="图片 8" descr="微信图片_202307042306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91480" y="1320800"/>
            <a:ext cx="1569720" cy="2214880"/>
          </a:xfrm>
          <a:prstGeom prst="rect">
            <a:avLst/>
          </a:prstGeom>
        </p:spPr>
      </p:pic>
      <p:pic>
        <p:nvPicPr>
          <p:cNvPr id="10" name="图片 9" descr="50316115871292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0" y="949960"/>
            <a:ext cx="3026410" cy="4486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860" y="1216025"/>
            <a:ext cx="2446655" cy="41071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024071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创新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6328" y="5066776"/>
            <a:ext cx="7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开拓</a:t>
            </a:r>
            <a:endParaRPr lang="zh-CN" altLang="en-US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980" y="168275"/>
            <a:ext cx="12191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sym typeface="+mn-ea"/>
              </a:rPr>
              <a:t>团队介绍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6200000">
            <a:off x="6149781" y="-860442"/>
            <a:ext cx="361703" cy="2455563"/>
            <a:chOff x="9903" y="-30607"/>
            <a:chExt cx="5850" cy="39706"/>
          </a:xfrm>
        </p:grpSpPr>
        <p:sp>
          <p:nvSpPr>
            <p:cNvPr id="20" name="等腰三角形 19"/>
            <p:cNvSpPr/>
            <p:nvPr/>
          </p:nvSpPr>
          <p:spPr>
            <a:xfrm>
              <a:off x="9906" y="-30607"/>
              <a:ext cx="5847" cy="5404"/>
            </a:xfrm>
            <a:prstGeom prst="triangle">
              <a:avLst/>
            </a:prstGeom>
            <a:solidFill>
              <a:srgbClr val="FF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flipV="1">
              <a:off x="9903" y="3695"/>
              <a:ext cx="5847" cy="5404"/>
            </a:xfrm>
            <a:prstGeom prst="triangle">
              <a:avLst/>
            </a:prstGeom>
            <a:solidFill>
              <a:srgbClr val="D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69583" y="3202940"/>
            <a:ext cx="2089785" cy="1087120"/>
            <a:chOff x="2529" y="7339"/>
            <a:chExt cx="3291" cy="1712"/>
          </a:xfrm>
        </p:grpSpPr>
        <p:sp>
          <p:nvSpPr>
            <p:cNvPr id="26" name="Content Placeholder 2"/>
            <p:cNvSpPr txBox="1"/>
            <p:nvPr/>
          </p:nvSpPr>
          <p:spPr bwMode="auto">
            <a:xfrm>
              <a:off x="2660" y="7791"/>
              <a:ext cx="3160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计算机科学与技术专业，主要负责单片机技术来检测气体工作，和保障各部门工作运行。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529" y="7339"/>
              <a:ext cx="31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运营总监</a:t>
              </a: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——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lt"/>
                </a:rPr>
                <a:t>纪晓龙</a:t>
              </a:r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52395" y="2631440"/>
            <a:ext cx="1713865" cy="1764665"/>
            <a:chOff x="2413" y="7309"/>
            <a:chExt cx="2699" cy="2779"/>
          </a:xfrm>
        </p:grpSpPr>
        <p:sp>
          <p:nvSpPr>
            <p:cNvPr id="31" name="Content Placeholder 2"/>
            <p:cNvSpPr txBox="1"/>
            <p:nvPr/>
          </p:nvSpPr>
          <p:spPr bwMode="auto">
            <a:xfrm>
              <a:off x="2413" y="8828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数据科学与大数据技术专业，负责新产品的研发与制作，负责研发管理。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378" y="7309"/>
              <a:ext cx="4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599873" y="3228340"/>
            <a:ext cx="1783080" cy="1061720"/>
            <a:chOff x="2195" y="7398"/>
            <a:chExt cx="2808" cy="1672"/>
          </a:xfrm>
        </p:grpSpPr>
        <p:sp>
          <p:nvSpPr>
            <p:cNvPr id="46" name="Content Placeholder 2"/>
            <p:cNvSpPr txBox="1"/>
            <p:nvPr/>
          </p:nvSpPr>
          <p:spPr bwMode="auto">
            <a:xfrm>
              <a:off x="2217" y="7810"/>
              <a:ext cx="269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软件工程专业，负责产品的算法工作，使其智能性，灵敏性更高。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95" y="7398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1400">
                  <a:latin typeface="黑体" panose="02010609060101010101" charset="-122"/>
                  <a:ea typeface="黑体" panose="02010609060101010101" charset="-122"/>
                  <a:sym typeface="+mn-lt"/>
                </a:rPr>
                <a:t>技术总监——申美玉</a:t>
              </a:r>
              <a:endParaRPr lang="en-US" altLang="zh-CN" sz="1400">
                <a:latin typeface="黑体" panose="02010609060101010101" charset="-122"/>
                <a:ea typeface="黑体" panose="02010609060101010101" charset="-122"/>
                <a:sym typeface="+mn-lt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2479675" y="12573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504055" y="1320800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439535" y="12198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 descr="微信图片_20230704230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955" y="963930"/>
            <a:ext cx="1455420" cy="1959610"/>
          </a:xfrm>
          <a:prstGeom prst="rect">
            <a:avLst/>
          </a:prstGeom>
        </p:spPr>
      </p:pic>
      <p:pic>
        <p:nvPicPr>
          <p:cNvPr id="52" name="图片 51" descr="微信图片_202307042306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45" y="926465"/>
            <a:ext cx="1555115" cy="1985645"/>
          </a:xfrm>
          <a:prstGeom prst="rect">
            <a:avLst/>
          </a:prstGeom>
        </p:spPr>
      </p:pic>
      <p:pic>
        <p:nvPicPr>
          <p:cNvPr id="53" name="图片 52" descr="微信图片_20230704230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55" y="935355"/>
            <a:ext cx="1570355" cy="1987550"/>
          </a:xfrm>
          <a:prstGeom prst="rect">
            <a:avLst/>
          </a:prstGeom>
        </p:spPr>
      </p:pic>
      <p:pic>
        <p:nvPicPr>
          <p:cNvPr id="54" name="图片 53" descr="微信图片_202307042306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944880"/>
            <a:ext cx="1571625" cy="1986915"/>
          </a:xfrm>
          <a:prstGeom prst="rect">
            <a:avLst/>
          </a:prstGeom>
        </p:spPr>
      </p:pic>
      <p:cxnSp>
        <p:nvCxnSpPr>
          <p:cNvPr id="55" name="直接连接符 54"/>
          <p:cNvCxnSpPr/>
          <p:nvPr/>
        </p:nvCxnSpPr>
        <p:spPr>
          <a:xfrm>
            <a:off x="8449310" y="11817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2538095" y="3223895"/>
            <a:ext cx="2187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研发负责人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黎毅诚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554220" y="3222625"/>
            <a:ext cx="2326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市场总监——谢永康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596130" y="3548380"/>
            <a:ext cx="1856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 fontAlgn="base">
              <a:lnSpc>
                <a:spcPct val="150000"/>
              </a:lnSpc>
              <a:spcBef>
                <a:spcPts val="1335"/>
              </a:spcBef>
              <a:buClrTx/>
              <a:buSzTx/>
              <a:buFontTx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计算机科学与技术专业，主要负责市场的调研与预判，紧跟市场步伐，打造所需产品。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59" name="图片 58" descr="9d2e6066581644c5d46f029c31bdf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920" y="983615"/>
            <a:ext cx="1486535" cy="1985645"/>
          </a:xfrm>
          <a:prstGeom prst="rect">
            <a:avLst/>
          </a:prstGeom>
        </p:spPr>
      </p:pic>
      <p:pic>
        <p:nvPicPr>
          <p:cNvPr id="60" name="图片 59" descr="638d84d32c29390dd36fb3fe7d36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6385" y="1022985"/>
            <a:ext cx="1640205" cy="1946910"/>
          </a:xfrm>
          <a:prstGeom prst="rect">
            <a:avLst/>
          </a:prstGeom>
        </p:spPr>
      </p:pic>
      <p:cxnSp>
        <p:nvCxnSpPr>
          <p:cNvPr id="61" name="直接连接符 60"/>
          <p:cNvCxnSpPr/>
          <p:nvPr/>
        </p:nvCxnSpPr>
        <p:spPr>
          <a:xfrm>
            <a:off x="10259695" y="673735"/>
            <a:ext cx="0" cy="4216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477250" y="3596005"/>
            <a:ext cx="1831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计算机科学与技术专业，负责产品的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单片机工作，使其智能性，灵敏性更高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512810" y="32410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技术总监</a:t>
            </a:r>
            <a:r>
              <a:rPr lang="en-US" altLang="zh-CN" sz="1400"/>
              <a:t>——</a:t>
            </a:r>
            <a:r>
              <a:rPr lang="zh-CN" altLang="en-US" sz="1400"/>
              <a:t>李文强</a:t>
            </a:r>
            <a:endParaRPr lang="zh-CN" altLang="en-US" sz="1400"/>
          </a:p>
        </p:txBody>
      </p:sp>
      <p:sp>
        <p:nvSpPr>
          <p:cNvPr id="64" name="文本框 63"/>
          <p:cNvSpPr txBox="1"/>
          <p:nvPr/>
        </p:nvSpPr>
        <p:spPr>
          <a:xfrm>
            <a:off x="10333990" y="323405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研发负责人</a:t>
            </a:r>
            <a:r>
              <a:rPr lang="en-US" altLang="zh-CN" sz="1400"/>
              <a:t>——</a:t>
            </a:r>
            <a:r>
              <a:rPr lang="zh-CN" altLang="en-US" sz="1400"/>
              <a:t>林松</a:t>
            </a:r>
            <a:endParaRPr lang="zh-CN" altLang="en-US" sz="1400"/>
          </a:p>
        </p:txBody>
      </p:sp>
      <p:sp>
        <p:nvSpPr>
          <p:cNvPr id="65" name="文本框 64"/>
          <p:cNvSpPr txBox="1"/>
          <p:nvPr/>
        </p:nvSpPr>
        <p:spPr>
          <a:xfrm>
            <a:off x="10332720" y="3615055"/>
            <a:ext cx="1751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软件工程专业，负责产品的网页和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APP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制作，使其智能性，灵敏性更高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95614" y="4099422"/>
            <a:ext cx="2593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姚俊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289415" y="886460"/>
            <a:ext cx="283591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曾获江西省机器人及人工智能大赛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省一等奖，国奖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；参与第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届国际先进机器人及仿真技术大赛获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国家三等奖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；参与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《互联网金融与支付》课程建设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；主持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江西省教育厅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科学技术课堂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NFC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移动支付在智能手机中的应用与前景分析》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；在激光杂志发表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北大中文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期刊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《数据挖掘的热红外成像人脸识别研究》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99820" y="2870890"/>
            <a:ext cx="8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CEO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19" name="Freeform 229"/>
          <p:cNvSpPr>
            <a:spLocks noEditPoints="1"/>
          </p:cNvSpPr>
          <p:nvPr/>
        </p:nvSpPr>
        <p:spPr bwMode="auto">
          <a:xfrm>
            <a:off x="331470" y="538480"/>
            <a:ext cx="503555" cy="587375"/>
          </a:xfrm>
          <a:custGeom>
            <a:avLst/>
            <a:gdLst>
              <a:gd name="T0" fmla="*/ 2212 w 2697"/>
              <a:gd name="T1" fmla="*/ 783 h 3072"/>
              <a:gd name="T2" fmla="*/ 1578 w 2697"/>
              <a:gd name="T3" fmla="*/ 484 h 3072"/>
              <a:gd name="T4" fmla="*/ 1441 w 2697"/>
              <a:gd name="T5" fmla="*/ 296 h 3072"/>
              <a:gd name="T6" fmla="*/ 1625 w 2697"/>
              <a:gd name="T7" fmla="*/ 42 h 3072"/>
              <a:gd name="T8" fmla="*/ 1708 w 2697"/>
              <a:gd name="T9" fmla="*/ 0 h 3072"/>
              <a:gd name="T10" fmla="*/ 2581 w 2697"/>
              <a:gd name="T11" fmla="*/ 0 h 3072"/>
              <a:gd name="T12" fmla="*/ 2641 w 2697"/>
              <a:gd name="T13" fmla="*/ 20 h 3072"/>
              <a:gd name="T14" fmla="*/ 2664 w 2697"/>
              <a:gd name="T15" fmla="*/ 163 h 3072"/>
              <a:gd name="T16" fmla="*/ 2212 w 2697"/>
              <a:gd name="T17" fmla="*/ 783 h 3072"/>
              <a:gd name="T18" fmla="*/ 1377 w 2697"/>
              <a:gd name="T19" fmla="*/ 461 h 3072"/>
              <a:gd name="T20" fmla="*/ 1345 w 2697"/>
              <a:gd name="T21" fmla="*/ 461 h 3072"/>
              <a:gd name="T22" fmla="*/ 474 w 2697"/>
              <a:gd name="T23" fmla="*/ 769 h 3072"/>
              <a:gd name="T24" fmla="*/ 33 w 2697"/>
              <a:gd name="T25" fmla="*/ 163 h 3072"/>
              <a:gd name="T26" fmla="*/ 56 w 2697"/>
              <a:gd name="T27" fmla="*/ 20 h 3072"/>
              <a:gd name="T28" fmla="*/ 116 w 2697"/>
              <a:gd name="T29" fmla="*/ 0 h 3072"/>
              <a:gd name="T30" fmla="*/ 989 w 2697"/>
              <a:gd name="T31" fmla="*/ 0 h 3072"/>
              <a:gd name="T32" fmla="*/ 1072 w 2697"/>
              <a:gd name="T33" fmla="*/ 42 h 3072"/>
              <a:gd name="T34" fmla="*/ 1377 w 2697"/>
              <a:gd name="T35" fmla="*/ 461 h 3072"/>
              <a:gd name="T36" fmla="*/ 1010 w 2697"/>
              <a:gd name="T37" fmla="*/ 2450 h 3072"/>
              <a:gd name="T38" fmla="*/ 1345 w 2697"/>
              <a:gd name="T39" fmla="*/ 2212 h 3072"/>
              <a:gd name="T40" fmla="*/ 1680 w 2697"/>
              <a:gd name="T41" fmla="*/ 2450 h 3072"/>
              <a:gd name="T42" fmla="*/ 1742 w 2697"/>
              <a:gd name="T43" fmla="*/ 2406 h 3072"/>
              <a:gd name="T44" fmla="*/ 1630 w 2697"/>
              <a:gd name="T45" fmla="*/ 1998 h 3072"/>
              <a:gd name="T46" fmla="*/ 1944 w 2697"/>
              <a:gd name="T47" fmla="*/ 1734 h 3072"/>
              <a:gd name="T48" fmla="*/ 1918 w 2697"/>
              <a:gd name="T49" fmla="*/ 1662 h 3072"/>
              <a:gd name="T50" fmla="*/ 1517 w 2697"/>
              <a:gd name="T51" fmla="*/ 1662 h 3072"/>
              <a:gd name="T52" fmla="*/ 1383 w 2697"/>
              <a:gd name="T53" fmla="*/ 1257 h 3072"/>
              <a:gd name="T54" fmla="*/ 1306 w 2697"/>
              <a:gd name="T55" fmla="*/ 1257 h 3072"/>
              <a:gd name="T56" fmla="*/ 1172 w 2697"/>
              <a:gd name="T57" fmla="*/ 1662 h 3072"/>
              <a:gd name="T58" fmla="*/ 771 w 2697"/>
              <a:gd name="T59" fmla="*/ 1662 h 3072"/>
              <a:gd name="T60" fmla="*/ 745 w 2697"/>
              <a:gd name="T61" fmla="*/ 1734 h 3072"/>
              <a:gd name="T62" fmla="*/ 1059 w 2697"/>
              <a:gd name="T63" fmla="*/ 1998 h 3072"/>
              <a:gd name="T64" fmla="*/ 947 w 2697"/>
              <a:gd name="T65" fmla="*/ 2406 h 3072"/>
              <a:gd name="T66" fmla="*/ 1010 w 2697"/>
              <a:gd name="T67" fmla="*/ 2450 h 3072"/>
              <a:gd name="T68" fmla="*/ 1345 w 2697"/>
              <a:gd name="T69" fmla="*/ 3072 h 3072"/>
              <a:gd name="T70" fmla="*/ 116 w 2697"/>
              <a:gd name="T71" fmla="*/ 1843 h 3072"/>
              <a:gd name="T72" fmla="*/ 1345 w 2697"/>
              <a:gd name="T73" fmla="*/ 615 h 3072"/>
              <a:gd name="T74" fmla="*/ 2573 w 2697"/>
              <a:gd name="T75" fmla="*/ 1843 h 3072"/>
              <a:gd name="T76" fmla="*/ 1345 w 2697"/>
              <a:gd name="T77" fmla="*/ 3072 h 3072"/>
              <a:gd name="T78" fmla="*/ 1345 w 2697"/>
              <a:gd name="T79" fmla="*/ 3072 h 3072"/>
              <a:gd name="T80" fmla="*/ 1345 w 2697"/>
              <a:gd name="T81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3072">
                <a:moveTo>
                  <a:pt x="2212" y="783"/>
                </a:moveTo>
                <a:cubicBezTo>
                  <a:pt x="2034" y="634"/>
                  <a:pt x="1816" y="528"/>
                  <a:pt x="1578" y="484"/>
                </a:cubicBezTo>
                <a:cubicBezTo>
                  <a:pt x="1441" y="296"/>
                  <a:pt x="1441" y="296"/>
                  <a:pt x="1441" y="296"/>
                </a:cubicBezTo>
                <a:cubicBezTo>
                  <a:pt x="1625" y="42"/>
                  <a:pt x="1625" y="42"/>
                  <a:pt x="1625" y="42"/>
                </a:cubicBezTo>
                <a:cubicBezTo>
                  <a:pt x="1644" y="16"/>
                  <a:pt x="1675" y="0"/>
                  <a:pt x="1708" y="0"/>
                </a:cubicBezTo>
                <a:cubicBezTo>
                  <a:pt x="2581" y="0"/>
                  <a:pt x="2581" y="0"/>
                  <a:pt x="2581" y="0"/>
                </a:cubicBezTo>
                <a:cubicBezTo>
                  <a:pt x="2602" y="0"/>
                  <a:pt x="2624" y="7"/>
                  <a:pt x="2641" y="20"/>
                </a:cubicBezTo>
                <a:cubicBezTo>
                  <a:pt x="2687" y="53"/>
                  <a:pt x="2697" y="117"/>
                  <a:pt x="2664" y="163"/>
                </a:cubicBezTo>
                <a:lnTo>
                  <a:pt x="2212" y="783"/>
                </a:lnTo>
                <a:close/>
                <a:moveTo>
                  <a:pt x="1377" y="461"/>
                </a:moveTo>
                <a:cubicBezTo>
                  <a:pt x="1366" y="461"/>
                  <a:pt x="1355" y="461"/>
                  <a:pt x="1345" y="461"/>
                </a:cubicBezTo>
                <a:cubicBezTo>
                  <a:pt x="1015" y="461"/>
                  <a:pt x="712" y="576"/>
                  <a:pt x="474" y="769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0" y="117"/>
                  <a:pt x="10" y="53"/>
                  <a:pt x="56" y="20"/>
                </a:cubicBezTo>
                <a:cubicBezTo>
                  <a:pt x="73" y="7"/>
                  <a:pt x="94" y="0"/>
                  <a:pt x="116" y="0"/>
                </a:cubicBezTo>
                <a:cubicBezTo>
                  <a:pt x="989" y="0"/>
                  <a:pt x="989" y="0"/>
                  <a:pt x="989" y="0"/>
                </a:cubicBezTo>
                <a:cubicBezTo>
                  <a:pt x="1022" y="0"/>
                  <a:pt x="1053" y="16"/>
                  <a:pt x="1072" y="42"/>
                </a:cubicBezTo>
                <a:lnTo>
                  <a:pt x="1377" y="461"/>
                </a:lnTo>
                <a:close/>
                <a:moveTo>
                  <a:pt x="1010" y="2450"/>
                </a:moveTo>
                <a:cubicBezTo>
                  <a:pt x="1345" y="2212"/>
                  <a:pt x="1345" y="2212"/>
                  <a:pt x="1345" y="2212"/>
                </a:cubicBezTo>
                <a:cubicBezTo>
                  <a:pt x="1680" y="2450"/>
                  <a:pt x="1680" y="2450"/>
                  <a:pt x="1680" y="2450"/>
                </a:cubicBezTo>
                <a:cubicBezTo>
                  <a:pt x="1711" y="2472"/>
                  <a:pt x="1753" y="2443"/>
                  <a:pt x="1742" y="2406"/>
                </a:cubicBezTo>
                <a:cubicBezTo>
                  <a:pt x="1630" y="1998"/>
                  <a:pt x="1630" y="1998"/>
                  <a:pt x="1630" y="1998"/>
                </a:cubicBezTo>
                <a:cubicBezTo>
                  <a:pt x="1944" y="1734"/>
                  <a:pt x="1944" y="1734"/>
                  <a:pt x="1944" y="1734"/>
                </a:cubicBezTo>
                <a:cubicBezTo>
                  <a:pt x="1974" y="1710"/>
                  <a:pt x="1956" y="1662"/>
                  <a:pt x="1918" y="1662"/>
                </a:cubicBezTo>
                <a:cubicBezTo>
                  <a:pt x="1517" y="1662"/>
                  <a:pt x="1517" y="1662"/>
                  <a:pt x="1517" y="1662"/>
                </a:cubicBezTo>
                <a:cubicBezTo>
                  <a:pt x="1383" y="1257"/>
                  <a:pt x="1383" y="1257"/>
                  <a:pt x="1383" y="1257"/>
                </a:cubicBezTo>
                <a:cubicBezTo>
                  <a:pt x="1371" y="1220"/>
                  <a:pt x="1318" y="1220"/>
                  <a:pt x="1306" y="1257"/>
                </a:cubicBezTo>
                <a:cubicBezTo>
                  <a:pt x="1172" y="1662"/>
                  <a:pt x="1172" y="1662"/>
                  <a:pt x="1172" y="1662"/>
                </a:cubicBezTo>
                <a:cubicBezTo>
                  <a:pt x="771" y="1662"/>
                  <a:pt x="771" y="1662"/>
                  <a:pt x="771" y="1662"/>
                </a:cubicBezTo>
                <a:cubicBezTo>
                  <a:pt x="733" y="1662"/>
                  <a:pt x="716" y="1710"/>
                  <a:pt x="745" y="1734"/>
                </a:cubicBezTo>
                <a:cubicBezTo>
                  <a:pt x="1059" y="1998"/>
                  <a:pt x="1059" y="1998"/>
                  <a:pt x="1059" y="1998"/>
                </a:cubicBezTo>
                <a:cubicBezTo>
                  <a:pt x="947" y="2406"/>
                  <a:pt x="947" y="2406"/>
                  <a:pt x="947" y="2406"/>
                </a:cubicBezTo>
                <a:cubicBezTo>
                  <a:pt x="937" y="2443"/>
                  <a:pt x="978" y="2472"/>
                  <a:pt x="1010" y="2450"/>
                </a:cubicBezTo>
                <a:close/>
                <a:moveTo>
                  <a:pt x="1345" y="3072"/>
                </a:moveTo>
                <a:cubicBezTo>
                  <a:pt x="666" y="3072"/>
                  <a:pt x="116" y="2522"/>
                  <a:pt x="116" y="1843"/>
                </a:cubicBezTo>
                <a:cubicBezTo>
                  <a:pt x="116" y="1165"/>
                  <a:pt x="666" y="615"/>
                  <a:pt x="1345" y="615"/>
                </a:cubicBezTo>
                <a:cubicBezTo>
                  <a:pt x="2023" y="615"/>
                  <a:pt x="2573" y="1165"/>
                  <a:pt x="2573" y="1843"/>
                </a:cubicBezTo>
                <a:cubicBezTo>
                  <a:pt x="2573" y="2522"/>
                  <a:pt x="2023" y="3072"/>
                  <a:pt x="1345" y="3072"/>
                </a:cubicBezTo>
                <a:close/>
                <a:moveTo>
                  <a:pt x="1345" y="3072"/>
                </a:moveTo>
                <a:cubicBezTo>
                  <a:pt x="1345" y="3072"/>
                  <a:pt x="1345" y="3072"/>
                  <a:pt x="1345" y="3072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980" y="542290"/>
            <a:ext cx="2117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校内指导</a:t>
            </a:r>
            <a:endParaRPr lang="zh-CN" altLang="en-US" sz="3200"/>
          </a:p>
        </p:txBody>
      </p:sp>
      <p:pic>
        <p:nvPicPr>
          <p:cNvPr id="2" name="图片 1" descr="微信图片_202307042307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565" y="1268095"/>
            <a:ext cx="1786255" cy="2689225"/>
          </a:xfrm>
          <a:prstGeom prst="rect">
            <a:avLst/>
          </a:prstGeom>
        </p:spPr>
      </p:pic>
      <p:pic>
        <p:nvPicPr>
          <p:cNvPr id="3" name="图片 2" descr="微信图片_202307042307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25" y="1384300"/>
            <a:ext cx="1878965" cy="2580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2045" y="4099560"/>
            <a:ext cx="141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</a:rPr>
              <a:t>赵洪坡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7110" y="46024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高级工程师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高级项目管理师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讲师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4860" y="4621530"/>
            <a:ext cx="3415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教授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人工智能学科带头人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385" y="1125855"/>
            <a:ext cx="40640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江西省教育厅重大研发</a:t>
            </a:r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计划课题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《软</a:t>
            </a:r>
            <a:r>
              <a:rPr lang="en-US" altLang="zh-CN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射线在人体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病理检测仪中的应用研究》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主持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江西省教育教学规划课</a:t>
            </a:r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题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《基于校企合作的应用型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本科生就业核心竞争力研究》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主持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江西省教改课题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校企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合作背景下《</a:t>
            </a:r>
            <a:r>
              <a:rPr lang="en-US" altLang="zh-CN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EDA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技术》课程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教学改革研究；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发表</a:t>
            </a:r>
            <a:r>
              <a:rPr lang="en-US" altLang="zh-CN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SCI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Detection and analy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-sis of human cells based on artificial neural network;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发表北大核心论文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一种用于湿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式摩擦离合器的液压控制系统的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设计。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2827037061422268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985" y="0"/>
            <a:ext cx="1898015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96315" y="890905"/>
            <a:ext cx="205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政策背景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3160" y="1407795"/>
            <a:ext cx="4316095" cy="299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</p:txBody>
      </p:sp>
      <p:sp>
        <p:nvSpPr>
          <p:cNvPr id="13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4805" y="779145"/>
            <a:ext cx="9854565" cy="56210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33445" y="5247640"/>
            <a:ext cx="53835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国家下达标准，符合国家引导下，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智能气味控制设备需求必将增加</a:t>
            </a:r>
            <a:r>
              <a:rPr lang="zh-CN" altLang="en-US" sz="2000">
                <a:solidFill>
                  <a:srgbClr val="FF0000"/>
                </a:solidFill>
              </a:rPr>
              <a:t>。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07385" y="1104900"/>
            <a:ext cx="7470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国家政策，食品安全</a:t>
            </a:r>
            <a:r>
              <a:rPr lang="en-US" altLang="zh-CN" sz="2000" b="1"/>
              <a:t>/</a:t>
            </a:r>
            <a:r>
              <a:rPr lang="zh-CN" altLang="en-US" sz="2000" b="1"/>
              <a:t>人工智能，国家支持传感器应用发展</a:t>
            </a:r>
            <a:endParaRPr lang="zh-CN" altLang="en-US" sz="2000" b="1"/>
          </a:p>
        </p:txBody>
      </p:sp>
      <p:pic>
        <p:nvPicPr>
          <p:cNvPr id="19" name="图片 18" descr="b1f367c707b3675dc26e8d7c3dad12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399540"/>
            <a:ext cx="2938145" cy="3492500"/>
          </a:xfrm>
          <a:prstGeom prst="rect">
            <a:avLst/>
          </a:prstGeom>
        </p:spPr>
      </p:pic>
      <p:pic>
        <p:nvPicPr>
          <p:cNvPr id="20" name="图片 19" descr="1f8433aa4500c37b500b5bf01bc07c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860" y="1583055"/>
            <a:ext cx="3330575" cy="3380105"/>
          </a:xfrm>
          <a:prstGeom prst="rect">
            <a:avLst/>
          </a:prstGeom>
        </p:spPr>
      </p:pic>
      <p:pic>
        <p:nvPicPr>
          <p:cNvPr id="33" name="图片 32" descr="220364208546264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445" y="1809115"/>
            <a:ext cx="4500245" cy="2674620"/>
          </a:xfrm>
          <a:prstGeom prst="rect">
            <a:avLst/>
          </a:prstGeom>
        </p:spPr>
      </p:pic>
      <p:cxnSp>
        <p:nvCxnSpPr>
          <p:cNvPr id="34" name="直接箭头连接符 33"/>
          <p:cNvCxnSpPr/>
          <p:nvPr/>
        </p:nvCxnSpPr>
        <p:spPr>
          <a:xfrm flipH="1" flipV="1">
            <a:off x="3945255" y="3143250"/>
            <a:ext cx="273685" cy="5175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流程图: 终止 34"/>
          <p:cNvSpPr/>
          <p:nvPr/>
        </p:nvSpPr>
        <p:spPr>
          <a:xfrm>
            <a:off x="3366770" y="2120900"/>
            <a:ext cx="1247140" cy="99187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0000"/>
                </a:solidFill>
              </a:rPr>
              <a:t>人工智能传感器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37" name="图片 36" descr="28270370614222684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60965" y="-71120"/>
            <a:ext cx="2119630" cy="1181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04620" y="4061460"/>
            <a:ext cx="1204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宁凡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9820" y="2870890"/>
            <a:ext cx="8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CEO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12" name="Freeform 229"/>
          <p:cNvSpPr>
            <a:spLocks noEditPoints="1"/>
          </p:cNvSpPr>
          <p:nvPr/>
        </p:nvSpPr>
        <p:spPr bwMode="auto">
          <a:xfrm>
            <a:off x="331470" y="538480"/>
            <a:ext cx="503555" cy="587375"/>
          </a:xfrm>
          <a:custGeom>
            <a:avLst/>
            <a:gdLst>
              <a:gd name="T0" fmla="*/ 2212 w 2697"/>
              <a:gd name="T1" fmla="*/ 783 h 3072"/>
              <a:gd name="T2" fmla="*/ 1578 w 2697"/>
              <a:gd name="T3" fmla="*/ 484 h 3072"/>
              <a:gd name="T4" fmla="*/ 1441 w 2697"/>
              <a:gd name="T5" fmla="*/ 296 h 3072"/>
              <a:gd name="T6" fmla="*/ 1625 w 2697"/>
              <a:gd name="T7" fmla="*/ 42 h 3072"/>
              <a:gd name="T8" fmla="*/ 1708 w 2697"/>
              <a:gd name="T9" fmla="*/ 0 h 3072"/>
              <a:gd name="T10" fmla="*/ 2581 w 2697"/>
              <a:gd name="T11" fmla="*/ 0 h 3072"/>
              <a:gd name="T12" fmla="*/ 2641 w 2697"/>
              <a:gd name="T13" fmla="*/ 20 h 3072"/>
              <a:gd name="T14" fmla="*/ 2664 w 2697"/>
              <a:gd name="T15" fmla="*/ 163 h 3072"/>
              <a:gd name="T16" fmla="*/ 2212 w 2697"/>
              <a:gd name="T17" fmla="*/ 783 h 3072"/>
              <a:gd name="T18" fmla="*/ 1377 w 2697"/>
              <a:gd name="T19" fmla="*/ 461 h 3072"/>
              <a:gd name="T20" fmla="*/ 1345 w 2697"/>
              <a:gd name="T21" fmla="*/ 461 h 3072"/>
              <a:gd name="T22" fmla="*/ 474 w 2697"/>
              <a:gd name="T23" fmla="*/ 769 h 3072"/>
              <a:gd name="T24" fmla="*/ 33 w 2697"/>
              <a:gd name="T25" fmla="*/ 163 h 3072"/>
              <a:gd name="T26" fmla="*/ 56 w 2697"/>
              <a:gd name="T27" fmla="*/ 20 h 3072"/>
              <a:gd name="T28" fmla="*/ 116 w 2697"/>
              <a:gd name="T29" fmla="*/ 0 h 3072"/>
              <a:gd name="T30" fmla="*/ 989 w 2697"/>
              <a:gd name="T31" fmla="*/ 0 h 3072"/>
              <a:gd name="T32" fmla="*/ 1072 w 2697"/>
              <a:gd name="T33" fmla="*/ 42 h 3072"/>
              <a:gd name="T34" fmla="*/ 1377 w 2697"/>
              <a:gd name="T35" fmla="*/ 461 h 3072"/>
              <a:gd name="T36" fmla="*/ 1010 w 2697"/>
              <a:gd name="T37" fmla="*/ 2450 h 3072"/>
              <a:gd name="T38" fmla="*/ 1345 w 2697"/>
              <a:gd name="T39" fmla="*/ 2212 h 3072"/>
              <a:gd name="T40" fmla="*/ 1680 w 2697"/>
              <a:gd name="T41" fmla="*/ 2450 h 3072"/>
              <a:gd name="T42" fmla="*/ 1742 w 2697"/>
              <a:gd name="T43" fmla="*/ 2406 h 3072"/>
              <a:gd name="T44" fmla="*/ 1630 w 2697"/>
              <a:gd name="T45" fmla="*/ 1998 h 3072"/>
              <a:gd name="T46" fmla="*/ 1944 w 2697"/>
              <a:gd name="T47" fmla="*/ 1734 h 3072"/>
              <a:gd name="T48" fmla="*/ 1918 w 2697"/>
              <a:gd name="T49" fmla="*/ 1662 h 3072"/>
              <a:gd name="T50" fmla="*/ 1517 w 2697"/>
              <a:gd name="T51" fmla="*/ 1662 h 3072"/>
              <a:gd name="T52" fmla="*/ 1383 w 2697"/>
              <a:gd name="T53" fmla="*/ 1257 h 3072"/>
              <a:gd name="T54" fmla="*/ 1306 w 2697"/>
              <a:gd name="T55" fmla="*/ 1257 h 3072"/>
              <a:gd name="T56" fmla="*/ 1172 w 2697"/>
              <a:gd name="T57" fmla="*/ 1662 h 3072"/>
              <a:gd name="T58" fmla="*/ 771 w 2697"/>
              <a:gd name="T59" fmla="*/ 1662 h 3072"/>
              <a:gd name="T60" fmla="*/ 745 w 2697"/>
              <a:gd name="T61" fmla="*/ 1734 h 3072"/>
              <a:gd name="T62" fmla="*/ 1059 w 2697"/>
              <a:gd name="T63" fmla="*/ 1998 h 3072"/>
              <a:gd name="T64" fmla="*/ 947 w 2697"/>
              <a:gd name="T65" fmla="*/ 2406 h 3072"/>
              <a:gd name="T66" fmla="*/ 1010 w 2697"/>
              <a:gd name="T67" fmla="*/ 2450 h 3072"/>
              <a:gd name="T68" fmla="*/ 1345 w 2697"/>
              <a:gd name="T69" fmla="*/ 3072 h 3072"/>
              <a:gd name="T70" fmla="*/ 116 w 2697"/>
              <a:gd name="T71" fmla="*/ 1843 h 3072"/>
              <a:gd name="T72" fmla="*/ 1345 w 2697"/>
              <a:gd name="T73" fmla="*/ 615 h 3072"/>
              <a:gd name="T74" fmla="*/ 2573 w 2697"/>
              <a:gd name="T75" fmla="*/ 1843 h 3072"/>
              <a:gd name="T76" fmla="*/ 1345 w 2697"/>
              <a:gd name="T77" fmla="*/ 3072 h 3072"/>
              <a:gd name="T78" fmla="*/ 1345 w 2697"/>
              <a:gd name="T79" fmla="*/ 3072 h 3072"/>
              <a:gd name="T80" fmla="*/ 1345 w 2697"/>
              <a:gd name="T81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97" h="3072">
                <a:moveTo>
                  <a:pt x="2212" y="783"/>
                </a:moveTo>
                <a:cubicBezTo>
                  <a:pt x="2034" y="634"/>
                  <a:pt x="1816" y="528"/>
                  <a:pt x="1578" y="484"/>
                </a:cubicBezTo>
                <a:cubicBezTo>
                  <a:pt x="1441" y="296"/>
                  <a:pt x="1441" y="296"/>
                  <a:pt x="1441" y="296"/>
                </a:cubicBezTo>
                <a:cubicBezTo>
                  <a:pt x="1625" y="42"/>
                  <a:pt x="1625" y="42"/>
                  <a:pt x="1625" y="42"/>
                </a:cubicBezTo>
                <a:cubicBezTo>
                  <a:pt x="1644" y="16"/>
                  <a:pt x="1675" y="0"/>
                  <a:pt x="1708" y="0"/>
                </a:cubicBezTo>
                <a:cubicBezTo>
                  <a:pt x="2581" y="0"/>
                  <a:pt x="2581" y="0"/>
                  <a:pt x="2581" y="0"/>
                </a:cubicBezTo>
                <a:cubicBezTo>
                  <a:pt x="2602" y="0"/>
                  <a:pt x="2624" y="7"/>
                  <a:pt x="2641" y="20"/>
                </a:cubicBezTo>
                <a:cubicBezTo>
                  <a:pt x="2687" y="53"/>
                  <a:pt x="2697" y="117"/>
                  <a:pt x="2664" y="163"/>
                </a:cubicBezTo>
                <a:lnTo>
                  <a:pt x="2212" y="783"/>
                </a:lnTo>
                <a:close/>
                <a:moveTo>
                  <a:pt x="1377" y="461"/>
                </a:moveTo>
                <a:cubicBezTo>
                  <a:pt x="1366" y="461"/>
                  <a:pt x="1355" y="461"/>
                  <a:pt x="1345" y="461"/>
                </a:cubicBezTo>
                <a:cubicBezTo>
                  <a:pt x="1015" y="461"/>
                  <a:pt x="712" y="576"/>
                  <a:pt x="474" y="769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0" y="117"/>
                  <a:pt x="10" y="53"/>
                  <a:pt x="56" y="20"/>
                </a:cubicBezTo>
                <a:cubicBezTo>
                  <a:pt x="73" y="7"/>
                  <a:pt x="94" y="0"/>
                  <a:pt x="116" y="0"/>
                </a:cubicBezTo>
                <a:cubicBezTo>
                  <a:pt x="989" y="0"/>
                  <a:pt x="989" y="0"/>
                  <a:pt x="989" y="0"/>
                </a:cubicBezTo>
                <a:cubicBezTo>
                  <a:pt x="1022" y="0"/>
                  <a:pt x="1053" y="16"/>
                  <a:pt x="1072" y="42"/>
                </a:cubicBezTo>
                <a:lnTo>
                  <a:pt x="1377" y="461"/>
                </a:lnTo>
                <a:close/>
                <a:moveTo>
                  <a:pt x="1010" y="2450"/>
                </a:moveTo>
                <a:cubicBezTo>
                  <a:pt x="1345" y="2212"/>
                  <a:pt x="1345" y="2212"/>
                  <a:pt x="1345" y="2212"/>
                </a:cubicBezTo>
                <a:cubicBezTo>
                  <a:pt x="1680" y="2450"/>
                  <a:pt x="1680" y="2450"/>
                  <a:pt x="1680" y="2450"/>
                </a:cubicBezTo>
                <a:cubicBezTo>
                  <a:pt x="1711" y="2472"/>
                  <a:pt x="1753" y="2443"/>
                  <a:pt x="1742" y="2406"/>
                </a:cubicBezTo>
                <a:cubicBezTo>
                  <a:pt x="1630" y="1998"/>
                  <a:pt x="1630" y="1998"/>
                  <a:pt x="1630" y="1998"/>
                </a:cubicBezTo>
                <a:cubicBezTo>
                  <a:pt x="1944" y="1734"/>
                  <a:pt x="1944" y="1734"/>
                  <a:pt x="1944" y="1734"/>
                </a:cubicBezTo>
                <a:cubicBezTo>
                  <a:pt x="1974" y="1710"/>
                  <a:pt x="1956" y="1662"/>
                  <a:pt x="1918" y="1662"/>
                </a:cubicBezTo>
                <a:cubicBezTo>
                  <a:pt x="1517" y="1662"/>
                  <a:pt x="1517" y="1662"/>
                  <a:pt x="1517" y="1662"/>
                </a:cubicBezTo>
                <a:cubicBezTo>
                  <a:pt x="1383" y="1257"/>
                  <a:pt x="1383" y="1257"/>
                  <a:pt x="1383" y="1257"/>
                </a:cubicBezTo>
                <a:cubicBezTo>
                  <a:pt x="1371" y="1220"/>
                  <a:pt x="1318" y="1220"/>
                  <a:pt x="1306" y="1257"/>
                </a:cubicBezTo>
                <a:cubicBezTo>
                  <a:pt x="1172" y="1662"/>
                  <a:pt x="1172" y="1662"/>
                  <a:pt x="1172" y="1662"/>
                </a:cubicBezTo>
                <a:cubicBezTo>
                  <a:pt x="771" y="1662"/>
                  <a:pt x="771" y="1662"/>
                  <a:pt x="771" y="1662"/>
                </a:cubicBezTo>
                <a:cubicBezTo>
                  <a:pt x="733" y="1662"/>
                  <a:pt x="716" y="1710"/>
                  <a:pt x="745" y="1734"/>
                </a:cubicBezTo>
                <a:cubicBezTo>
                  <a:pt x="1059" y="1998"/>
                  <a:pt x="1059" y="1998"/>
                  <a:pt x="1059" y="1998"/>
                </a:cubicBezTo>
                <a:cubicBezTo>
                  <a:pt x="947" y="2406"/>
                  <a:pt x="947" y="2406"/>
                  <a:pt x="947" y="2406"/>
                </a:cubicBezTo>
                <a:cubicBezTo>
                  <a:pt x="937" y="2443"/>
                  <a:pt x="978" y="2472"/>
                  <a:pt x="1010" y="2450"/>
                </a:cubicBezTo>
                <a:close/>
                <a:moveTo>
                  <a:pt x="1345" y="3072"/>
                </a:moveTo>
                <a:cubicBezTo>
                  <a:pt x="666" y="3072"/>
                  <a:pt x="116" y="2522"/>
                  <a:pt x="116" y="1843"/>
                </a:cubicBezTo>
                <a:cubicBezTo>
                  <a:pt x="116" y="1165"/>
                  <a:pt x="666" y="615"/>
                  <a:pt x="1345" y="615"/>
                </a:cubicBezTo>
                <a:cubicBezTo>
                  <a:pt x="2023" y="615"/>
                  <a:pt x="2573" y="1165"/>
                  <a:pt x="2573" y="1843"/>
                </a:cubicBezTo>
                <a:cubicBezTo>
                  <a:pt x="2573" y="2522"/>
                  <a:pt x="2023" y="3072"/>
                  <a:pt x="1345" y="3072"/>
                </a:cubicBezTo>
                <a:close/>
                <a:moveTo>
                  <a:pt x="1345" y="3072"/>
                </a:moveTo>
                <a:cubicBezTo>
                  <a:pt x="1345" y="3072"/>
                  <a:pt x="1345" y="3072"/>
                  <a:pt x="1345" y="3072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82980" y="542290"/>
            <a:ext cx="2117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校</a:t>
            </a:r>
            <a:r>
              <a:rPr lang="zh-CN" altLang="en-US" sz="3200"/>
              <a:t>外指导</a:t>
            </a:r>
            <a:endParaRPr lang="zh-CN" altLang="en-US" sz="3200"/>
          </a:p>
        </p:txBody>
      </p:sp>
      <p:sp>
        <p:nvSpPr>
          <p:cNvPr id="14" name="文本框 13"/>
          <p:cNvSpPr txBox="1"/>
          <p:nvPr/>
        </p:nvSpPr>
        <p:spPr>
          <a:xfrm>
            <a:off x="7472045" y="4099560"/>
            <a:ext cx="1416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胡怀胜</a:t>
            </a:r>
            <a:endParaRPr lang="zh-CN" altLang="en-US" sz="2800" b="1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80225" y="4659630"/>
            <a:ext cx="27190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苏州博古特智造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有限公司业务经理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6" name="图片 15" descr="282703706142226848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10293985" y="0"/>
            <a:ext cx="1898015" cy="1125855"/>
          </a:xfrm>
          <a:prstGeom prst="rect">
            <a:avLst/>
          </a:prstGeom>
        </p:spPr>
      </p:pic>
      <p:pic>
        <p:nvPicPr>
          <p:cNvPr id="17" name="图片 16" descr="312431725800731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1343660"/>
            <a:ext cx="2209800" cy="26422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13410" y="4602480"/>
            <a:ext cx="3268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西安电子科技大学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通信工程专业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66040" y="5309235"/>
            <a:ext cx="4439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陕西华云防雷技术有限公司副总经理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47770" y="953770"/>
            <a:ext cx="3285490" cy="5733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研究方向是雷电防御。评选为“气象服务先进个人”、“专业气象服务先进个人”等荣誉。撰写</a:t>
            </a:r>
            <a:r>
              <a:rPr lang="zh-CN" altLang="en-US">
                <a:solidFill>
                  <a:srgbClr val="FF0000"/>
                </a:solidFill>
              </a:rPr>
              <a:t>《西安市加油站防雷现状分析》、《陕西省雷电灾害特征分析》、《一次强雷暴天气与打起环境场的关系分析》、《自动气象站雷电防御存在的问题及措施探讨》</a:t>
            </a:r>
            <a:r>
              <a:rPr lang="zh-CN" altLang="en-US"/>
              <a:t>等</a:t>
            </a:r>
            <a:r>
              <a:rPr lang="zh-CN" altLang="en-US" sz="2400" b="1"/>
              <a:t>论文</a:t>
            </a:r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《陕西气象》、《干旱气象》、《科技潮》、《中国气象学会年会》</a:t>
            </a:r>
            <a:r>
              <a:rPr lang="zh-CN" altLang="en-US"/>
              <a:t>等</a:t>
            </a:r>
            <a:r>
              <a:rPr lang="zh-CN" altLang="en-US" sz="2400" b="1"/>
              <a:t>刊物</a:t>
            </a:r>
            <a:r>
              <a:rPr lang="zh-CN" altLang="en-US"/>
              <a:t>发表；“一种安全防雷装置”发明获</a:t>
            </a:r>
            <a:r>
              <a:rPr lang="zh-CN" altLang="en-US" sz="2400" b="1"/>
              <a:t>国家实用新型专利证书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22" name="图片 21" descr="4342293770545026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260" y="1056640"/>
            <a:ext cx="2412365" cy="30048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599295" y="1821180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苏州博古特智造有限</a:t>
            </a:r>
            <a:endParaRPr lang="zh-CN" altLang="en-US"/>
          </a:p>
          <a:p>
            <a:r>
              <a:rPr lang="zh-CN" altLang="en-US"/>
              <a:t>公司业务</a:t>
            </a:r>
            <a:r>
              <a:rPr lang="zh-CN" altLang="en-US" sz="2400" b="1"/>
              <a:t>经理</a:t>
            </a:r>
            <a:r>
              <a:rPr lang="zh-CN" altLang="en-US"/>
              <a:t>，该公</a:t>
            </a:r>
            <a:endParaRPr lang="zh-CN" altLang="en-US"/>
          </a:p>
          <a:p>
            <a:r>
              <a:rPr lang="zh-CN" altLang="en-US"/>
              <a:t>司主要是非标自动化</a:t>
            </a:r>
            <a:endParaRPr lang="zh-CN" altLang="en-US"/>
          </a:p>
          <a:p>
            <a:r>
              <a:rPr lang="zh-CN" altLang="en-US"/>
              <a:t>设备设计，组装调试</a:t>
            </a:r>
            <a:endParaRPr lang="zh-CN" altLang="en-US"/>
          </a:p>
          <a:p>
            <a:r>
              <a:rPr lang="zh-CN" altLang="en-US"/>
              <a:t>的研发。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Shape 2666"/>
          <p:cNvSpPr/>
          <p:nvPr/>
        </p:nvSpPr>
        <p:spPr>
          <a:xfrm>
            <a:off x="766809" y="198120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就业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智能气味感知与控制系统将依托与物联网，人工智能。</a:t>
            </a:r>
            <a:r>
              <a:rPr lang="zh-CN" altLang="id-ID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自主生产研发其产品需要技术人员参与设计和工人参与制作</a:t>
            </a: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。间接直接的带动</a:t>
            </a:r>
            <a:r>
              <a:rPr lang="zh-CN" altLang="id-ID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智能家居检测方向</a:t>
            </a:r>
            <a:r>
              <a:rPr lang="zh-CN" altLang="id-ID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就业。</a:t>
            </a: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495300" y="1589405"/>
            <a:ext cx="772795" cy="467995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 descr="R-C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5880" y="1893570"/>
            <a:ext cx="5632450" cy="413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ldLvl="0" animBg="1"/>
      <p:bldP spid="6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Shape 2666"/>
          <p:cNvSpPr/>
          <p:nvPr/>
        </p:nvSpPr>
        <p:spPr>
          <a:xfrm>
            <a:off x="766809" y="765810"/>
            <a:ext cx="481393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团队成长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Shape 2667"/>
          <p:cNvSpPr txBox="1"/>
          <p:nvPr/>
        </p:nvSpPr>
        <p:spPr>
          <a:xfrm>
            <a:off x="1069340" y="2948940"/>
            <a:ext cx="5097780" cy="145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id-ID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2181225"/>
            <a:ext cx="4564380" cy="34486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66055" y="2058035"/>
            <a:ext cx="6657340" cy="3239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0000"/>
                </a:solidFill>
              </a:rPr>
              <a:t>建立阶段</a:t>
            </a:r>
            <a:r>
              <a:rPr lang="zh-CN" altLang="en-US" sz="2400"/>
              <a:t>：在项目开始之初，团队成员需要了解项目的目标和需求，并确定各自的角色和责任。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学习阶段</a:t>
            </a:r>
            <a:r>
              <a:rPr lang="zh-CN" altLang="en-US" sz="2400"/>
              <a:t>：团队成员需要学习相关的技术知识和项目管理技巧。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协作阶段</a:t>
            </a:r>
            <a:r>
              <a:rPr lang="zh-CN" altLang="en-US" sz="2400"/>
              <a:t>：在项目实施过程中，团队成员需要紧密合作，共同解决各种技术问题。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创新阶段</a:t>
            </a:r>
            <a:r>
              <a:rPr lang="zh-CN" altLang="en-US" sz="2400"/>
              <a:t>：随着项目的不断推进，团队成员逐渐熟悉了项目的要求和技术要点。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效果评估阶段</a:t>
            </a:r>
            <a:r>
              <a:rPr lang="zh-CN" altLang="en-US" sz="2400"/>
              <a:t>：在项目结束后，团队成员需要对项目的成果进行评估和总结。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2037715" y="6151245"/>
            <a:ext cx="9335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通过这个项目获得专利，提升了自信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和学习能力，拿到比赛证书。</a:t>
            </a:r>
            <a:endParaRPr lang="zh-CN" altLang="en-US" sz="2400" b="1">
              <a:solidFill>
                <a:srgbClr val="FF0000"/>
              </a:solidFill>
            </a:endParaRPr>
          </a:p>
          <a:p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66"/>
          <p:cNvSpPr/>
          <p:nvPr/>
        </p:nvSpPr>
        <p:spPr>
          <a:xfrm>
            <a:off x="308610" y="285115"/>
            <a:ext cx="3249295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引领教育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社会价值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Shape 2667"/>
          <p:cNvSpPr txBox="1"/>
          <p:nvPr/>
        </p:nvSpPr>
        <p:spPr>
          <a:xfrm>
            <a:off x="5540375" y="2692400"/>
            <a:ext cx="6458585" cy="3373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id-ID" sz="2400" b="1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食品安全气味传感器</a:t>
            </a:r>
            <a:r>
              <a:rPr lang="zh-CN" altLang="id-ID" sz="20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可以</a:t>
            </a:r>
            <a:r>
              <a:rPr lang="zh-CN" altLang="id-ID" sz="2000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有效检测食品中的有害气味物质</a:t>
            </a:r>
            <a:r>
              <a:rPr lang="zh-CN" altLang="id-ID" sz="20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，还可以应用于食品污染物检测。确保食品加工过程的</a:t>
            </a:r>
            <a:r>
              <a:rPr lang="zh-CN" altLang="id-ID" sz="2000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安全和卫生。</a:t>
            </a:r>
            <a:r>
              <a:rPr lang="zh-CN" altLang="id-ID" sz="20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食品安全气味传感器还可以用于</a:t>
            </a:r>
            <a:r>
              <a:rPr lang="zh-CN" altLang="id-ID" sz="2000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食品储存、运输和销售过程中的安全监测。</a:t>
            </a:r>
            <a:r>
              <a:rPr lang="zh-CN" altLang="id-ID" sz="20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确保食品的新鲜和安全，为人们提供一个</a:t>
            </a:r>
            <a:r>
              <a:rPr lang="zh-CN" altLang="id-ID" sz="2000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  <a:sym typeface="+mn-lt"/>
              </a:rPr>
              <a:t>可靠的食品安全保障系统。</a:t>
            </a:r>
            <a:endParaRPr lang="zh-CN" altLang="id-ID" sz="2000" dirty="0">
              <a:solidFill>
                <a:srgbClr val="FF0000"/>
              </a:solidFill>
              <a:uFillTx/>
              <a:latin typeface="黑体" panose="02010609060101010101" charset="-122"/>
              <a:ea typeface="黑体" panose="02010609060101010101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080895"/>
            <a:ext cx="4829810" cy="3903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3521710" y="382270"/>
            <a:ext cx="5012690" cy="726440"/>
            <a:chOff x="5546" y="602"/>
            <a:chExt cx="7894" cy="114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546" y="1746"/>
              <a:ext cx="789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23"/>
            <p:cNvSpPr txBox="1"/>
            <p:nvPr/>
          </p:nvSpPr>
          <p:spPr>
            <a:xfrm>
              <a:off x="7033" y="602"/>
              <a:ext cx="49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 b="1" spc="300" dirty="0">
                  <a:solidFill>
                    <a:srgbClr val="2F6292"/>
                  </a:solidFill>
                  <a:latin typeface="Noto Sans S Chinese Bold" panose="020B0800000000000000" pitchFamily="34" charset="-122"/>
                  <a:ea typeface="Noto Sans S Chinese Bold" panose="020B0800000000000000" pitchFamily="34" charset="-122"/>
                </a:rPr>
                <a:t>发展历程</a:t>
              </a:r>
              <a:endParaRPr lang="zh-CN" altLang="en-US" sz="4000" b="1" spc="300" dirty="0">
                <a:solidFill>
                  <a:srgbClr val="2F6292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endParaRPr>
            </a:p>
          </p:txBody>
        </p:sp>
      </p:grpSp>
      <p:sp>
        <p:nvSpPr>
          <p:cNvPr id="20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1366520" y="2927350"/>
            <a:ext cx="3248025" cy="1108075"/>
            <a:chOff x="7011545" y="1586413"/>
            <a:chExt cx="3868761" cy="1108168"/>
          </a:xfrm>
        </p:grpSpPr>
        <p:sp>
          <p:nvSpPr>
            <p:cNvPr id="26" name="文本框 6"/>
            <p:cNvSpPr txBox="1"/>
            <p:nvPr/>
          </p:nvSpPr>
          <p:spPr>
            <a:xfrm>
              <a:off x="7011545" y="2049367"/>
              <a:ext cx="386876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>
                <a:defRPr/>
              </a:pP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 </a:t>
              </a:r>
              <a:r>
                <a:rPr lang="zh-CN" altLang="en-US" b="1" dirty="0" smtClean="0">
                  <a:solidFill>
                    <a:srgbClr val="FF0000"/>
                  </a:solidFill>
                  <a:sym typeface="+mn-ea"/>
                </a:rPr>
                <a:t>确立项目愿景、确定具体目标</a:t>
              </a:r>
              <a:r>
                <a:rPr lang="zh-CN" altLang="en-US" dirty="0" smtClean="0">
                  <a:sym typeface="+mn-ea"/>
                </a:rPr>
                <a:t>并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进行初步研发规划。</a:t>
              </a:r>
              <a:endPara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7704173" y="1586413"/>
              <a:ext cx="1813379" cy="460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团队组建</a:t>
              </a:r>
              <a:endParaRPr kumimoji="0" lang="zh-CN" altLang="en-US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>
                        <a:lumMod val="95000"/>
                        <a:lumOff val="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77533" y="4038425"/>
            <a:ext cx="9758855" cy="173411"/>
            <a:chOff x="1216573" y="4068905"/>
            <a:chExt cx="9758855" cy="173411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216573" y="4155610"/>
              <a:ext cx="975885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267475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2000000000000000000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343841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015487" y="4068905"/>
              <a:ext cx="173411" cy="17341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黑体简体" panose="02000000000000000000" pitchFamily="2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364409" y="4443635"/>
            <a:ext cx="915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01</a:t>
            </a:r>
            <a:endParaRPr lang="zh-CN" altLang="en-US" sz="4800" b="1" dirty="0">
              <a:solidFill>
                <a:srgbClr val="025AA2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614545" y="3129915"/>
            <a:ext cx="3004185" cy="3122930"/>
            <a:chOff x="7267" y="4929"/>
            <a:chExt cx="4731" cy="4918"/>
          </a:xfrm>
        </p:grpSpPr>
        <p:sp>
          <p:nvSpPr>
            <p:cNvPr id="42" name="文本框 41"/>
            <p:cNvSpPr txBox="1"/>
            <p:nvPr/>
          </p:nvSpPr>
          <p:spPr>
            <a:xfrm>
              <a:off x="8985" y="4929"/>
              <a:ext cx="1442" cy="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98DA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02</a:t>
              </a:r>
              <a:endParaRPr lang="zh-CN" altLang="en-US" sz="4800" b="1" dirty="0">
                <a:solidFill>
                  <a:srgbClr val="0298DA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 rot="0">
              <a:off x="7267" y="6932"/>
              <a:ext cx="4731" cy="2915"/>
              <a:chOff x="6821700" y="1725490"/>
              <a:chExt cx="3578320" cy="1851181"/>
            </a:xfrm>
          </p:grpSpPr>
          <p:sp>
            <p:nvSpPr>
              <p:cNvPr id="44" name="文本框 6"/>
              <p:cNvSpPr txBox="1"/>
              <p:nvPr/>
            </p:nvSpPr>
            <p:spPr>
              <a:xfrm>
                <a:off x="6821700" y="2046827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我们</a:t>
                </a:r>
                <a:r>
                  <a:rPr lang="zh-CN" altLang="en-US" b="1" dirty="0" smtClean="0">
                    <a:solidFill>
                      <a:srgbClr val="FF0000"/>
                    </a:solidFill>
                    <a:sym typeface="+mn-ea"/>
                  </a:rPr>
                  <a:t>研发出了一个工作良好的传感器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，并在实验室环境下进行了一系列严格的测试，确保其安全性和有效性。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45" name="文本框 7"/>
              <p:cNvSpPr txBox="1"/>
              <p:nvPr/>
            </p:nvSpPr>
            <p:spPr>
              <a:xfrm>
                <a:off x="7764681" y="1725490"/>
                <a:ext cx="1813379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研发阶段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931150" y="2312670"/>
            <a:ext cx="3004185" cy="2919095"/>
            <a:chOff x="12490" y="3642"/>
            <a:chExt cx="4731" cy="4597"/>
          </a:xfrm>
        </p:grpSpPr>
        <p:sp>
          <p:nvSpPr>
            <p:cNvPr id="47" name="文本框 46"/>
            <p:cNvSpPr txBox="1"/>
            <p:nvPr/>
          </p:nvSpPr>
          <p:spPr>
            <a:xfrm>
              <a:off x="14226" y="6932"/>
              <a:ext cx="1356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0</a:t>
              </a:r>
              <a:r>
                <a:rPr lang="en-US" sz="4800" b="1" dirty="0" smtClean="0">
                  <a:solidFill>
                    <a:srgbClr val="025AA2"/>
                  </a:solidFill>
                  <a:latin typeface="Arial Rounded MT Bold" panose="020F0704030504030204" pitchFamily="34" charset="0"/>
                  <a:ea typeface="Kozuka Mincho Pr6N H" panose="02020900000000000000" pitchFamily="18" charset="-128"/>
                  <a:cs typeface="Arial Unicode MS" panose="020B0604020202020204" pitchFamily="34" charset="-122"/>
                </a:rPr>
                <a:t>3</a:t>
              </a:r>
              <a:endParaRPr lang="en-US" sz="4800" b="1" dirty="0">
                <a:solidFill>
                  <a:srgbClr val="025AA2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12490" y="3642"/>
              <a:ext cx="4731" cy="2962"/>
              <a:chOff x="6821700" y="1586413"/>
              <a:chExt cx="3578320" cy="1881029"/>
            </a:xfrm>
          </p:grpSpPr>
          <p:sp>
            <p:nvSpPr>
              <p:cNvPr id="49" name="文本框 6"/>
              <p:cNvSpPr txBox="1"/>
              <p:nvPr/>
            </p:nvSpPr>
            <p:spPr>
              <a:xfrm>
                <a:off x="6821700" y="1937598"/>
                <a:ext cx="3578320" cy="152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根据初步测试的反馈，团队</a:t>
                </a:r>
                <a:r>
                  <a:rPr lang="zh-CN" altLang="en-US" b="1" dirty="0" smtClean="0">
                    <a:solidFill>
                      <a:srgbClr val="FF0000"/>
                    </a:solidFill>
                    <a:sym typeface="+mn-ea"/>
                  </a:rPr>
                  <a:t>对智能气味感知与控制系统进行了一系列的改进和优化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，提升了其性能和可靠性。</a:t>
                </a:r>
                <a:endParaRPr kumimoji="0" lang="zh-CN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50" name="文本框 7"/>
              <p:cNvSpPr txBox="1"/>
              <p:nvPr/>
            </p:nvSpPr>
            <p:spPr>
              <a:xfrm>
                <a:off x="7481243" y="1586413"/>
                <a:ext cx="2259235" cy="46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100000">
                          <a:srgbClr val="000000">
                            <a:lumMod val="65000"/>
                            <a:lumOff val="35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优化和测试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3005" y="590550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未来规划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104255" y="4264660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1105" y="1682115"/>
            <a:ext cx="4316095" cy="380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/>
          </a:p>
        </p:txBody>
      </p:sp>
      <p:sp>
        <p:nvSpPr>
          <p:cNvPr id="9" name="平行四边形 8"/>
          <p:cNvSpPr/>
          <p:nvPr/>
        </p:nvSpPr>
        <p:spPr>
          <a:xfrm rot="21420000">
            <a:off x="7463790" y="2731135"/>
            <a:ext cx="5144770" cy="3996055"/>
          </a:xfrm>
          <a:prstGeom prst="parallelogram">
            <a:avLst>
              <a:gd name="adj" fmla="val 117669"/>
            </a:avLst>
          </a:prstGeom>
          <a:solidFill>
            <a:srgbClr val="09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8394065" y="3147695"/>
            <a:ext cx="3797935" cy="3710305"/>
          </a:xfrm>
          <a:prstGeom prst="rtTriangle">
            <a:avLst/>
          </a:prstGeom>
          <a:solidFill>
            <a:srgbClr val="007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285" y="1207135"/>
            <a:ext cx="10213340" cy="51333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23875" y="1795606"/>
            <a:ext cx="14029147" cy="4208453"/>
            <a:chOff x="1513" y="3179"/>
            <a:chExt cx="10297" cy="2868"/>
          </a:xfrm>
        </p:grpSpPr>
        <p:sp>
          <p:nvSpPr>
            <p:cNvPr id="68" name="ïṩ1iḍê"/>
            <p:cNvSpPr/>
            <p:nvPr/>
          </p:nvSpPr>
          <p:spPr>
            <a:xfrm>
              <a:off x="3469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9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6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9" name="îŝ1îde"/>
            <p:cNvSpPr/>
            <p:nvPr/>
          </p:nvSpPr>
          <p:spPr>
            <a:xfrm>
              <a:off x="5342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~2024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0" name="í$ḷiḍè"/>
            <p:cNvSpPr/>
            <p:nvPr/>
          </p:nvSpPr>
          <p:spPr>
            <a:xfrm>
              <a:off x="7214" y="4487"/>
              <a:ext cx="1873" cy="37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5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3" name="îśľiḍe"/>
            <p:cNvSpPr/>
            <p:nvPr/>
          </p:nvSpPr>
          <p:spPr>
            <a:xfrm>
              <a:off x="1596" y="4487"/>
              <a:ext cx="1873" cy="37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2023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年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7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r>
                <a:rPr lang="en-US" altLang="zh-CN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~8</a:t>
              </a:r>
              <a:r>
                <a:rPr lang="zh-CN" altLang="en-US" sz="105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月</a:t>
              </a:r>
              <a:endParaRPr lang="zh-CN" altLang="en-US" sz="105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80" name="直接连接符 79"/>
            <p:cNvCxnSpPr/>
            <p:nvPr/>
          </p:nvCxnSpPr>
          <p:spPr>
            <a:xfrm flipV="1">
              <a:off x="6223" y="479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031" y="4101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9991" y="3859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1810" y="5002"/>
              <a:ext cx="0" cy="4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1513" y="5113"/>
              <a:ext cx="1888" cy="583"/>
              <a:chOff x="8756623" y="2805342"/>
              <a:chExt cx="1598366" cy="493297"/>
            </a:xfrm>
          </p:grpSpPr>
          <p:sp>
            <p:nvSpPr>
              <p:cNvPr id="93" name="文本框 6"/>
              <p:cNvSpPr txBox="1"/>
              <p:nvPr/>
            </p:nvSpPr>
            <p:spPr bwMode="auto">
              <a:xfrm>
                <a:off x="8756623" y="3084681"/>
                <a:ext cx="1598366" cy="213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4" name="文本框 7"/>
              <p:cNvSpPr txBox="1"/>
              <p:nvPr/>
            </p:nvSpPr>
            <p:spPr bwMode="auto">
              <a:xfrm>
                <a:off x="9024351" y="2805342"/>
                <a:ext cx="1156812" cy="21249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b="1" kern="0" dirty="0"/>
                  <a:t>第一期项目</a:t>
                </a:r>
                <a:endParaRPr lang="zh-CN" altLang="en-US" b="1" kern="0" dirty="0"/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5130" y="5306"/>
              <a:ext cx="2158" cy="741"/>
              <a:chOff x="8653976" y="2969130"/>
              <a:chExt cx="1826944" cy="627262"/>
            </a:xfrm>
          </p:grpSpPr>
          <p:sp>
            <p:nvSpPr>
              <p:cNvPr id="96" name="文本框 6"/>
              <p:cNvSpPr txBox="1"/>
              <p:nvPr/>
            </p:nvSpPr>
            <p:spPr bwMode="auto">
              <a:xfrm>
                <a:off x="8653976" y="3128735"/>
                <a:ext cx="1826944" cy="467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包装设备，运维相关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l" eaLnBrk="1" hangingPunct="1">
                  <a:defRPr/>
                </a:pP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控制平台初具规模。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7" name="文本框 7"/>
              <p:cNvSpPr txBox="1"/>
              <p:nvPr/>
            </p:nvSpPr>
            <p:spPr bwMode="auto">
              <a:xfrm>
                <a:off x="8975140" y="2969130"/>
                <a:ext cx="1301278" cy="212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第三期</a:t>
                </a:r>
                <a:r>
                  <a:rPr lang="zh-CN" altLang="en-US" sz="1800" b="1" kern="0" dirty="0"/>
                  <a:t>项目</a:t>
                </a:r>
                <a:endParaRPr lang="zh-CN" altLang="en-US" sz="1800" b="1" kern="0" dirty="0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478" y="3327"/>
              <a:ext cx="2164" cy="1189"/>
              <a:chOff x="8917012" y="3360159"/>
              <a:chExt cx="1831854" cy="1006906"/>
            </a:xfrm>
          </p:grpSpPr>
          <p:sp>
            <p:nvSpPr>
              <p:cNvPr id="102" name="文本框 6"/>
              <p:cNvSpPr txBox="1"/>
              <p:nvPr/>
            </p:nvSpPr>
            <p:spPr bwMode="auto">
              <a:xfrm>
                <a:off x="8917012" y="3526500"/>
                <a:ext cx="1831854" cy="840565"/>
              </a:xfrm>
              <a:prstGeom prst="rect">
                <a:avLst/>
              </a:prstGeom>
              <a:noFill/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研发多种混合气体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l" eaLnBrk="1" hangingPunct="1">
                  <a:defRPr/>
                </a:pPr>
                <a:r>
                  <a:rPr lang="zh-CN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传输设备。</a:t>
                </a:r>
                <a:endPara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3" name="文本框 7"/>
              <p:cNvSpPr txBox="1"/>
              <p:nvPr/>
            </p:nvSpPr>
            <p:spPr bwMode="auto">
              <a:xfrm>
                <a:off x="9041382" y="3360159"/>
                <a:ext cx="1156812" cy="21255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第二期</a:t>
                </a:r>
                <a:r>
                  <a:rPr lang="zh-CN" altLang="en-US" sz="1800" b="1" kern="0" dirty="0"/>
                  <a:t>项目</a:t>
                </a:r>
                <a:endParaRPr lang="zh-CN" altLang="en-US" sz="1800" b="1" kern="0" dirty="0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6736" y="3179"/>
              <a:ext cx="2358" cy="941"/>
              <a:chOff x="8475213" y="3235203"/>
              <a:chExt cx="1996808" cy="796871"/>
            </a:xfrm>
          </p:grpSpPr>
          <p:sp>
            <p:nvSpPr>
              <p:cNvPr id="105" name="文本框 6"/>
              <p:cNvSpPr txBox="1"/>
              <p:nvPr/>
            </p:nvSpPr>
            <p:spPr bwMode="auto">
              <a:xfrm>
                <a:off x="8475213" y="3380095"/>
                <a:ext cx="1996808" cy="651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在通过了所有必要的测试和审批后，开始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生产和销售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。发起一系列的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市场推广活动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  <a:endPara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6" name="文本框 7"/>
              <p:cNvSpPr txBox="1"/>
              <p:nvPr/>
            </p:nvSpPr>
            <p:spPr bwMode="auto">
              <a:xfrm>
                <a:off x="8595188" y="3235203"/>
                <a:ext cx="1745010" cy="21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zh-CN" altLang="en-US" sz="1800" b="1" kern="0" dirty="0"/>
                  <a:t>第四期</a:t>
                </a:r>
                <a:r>
                  <a:rPr lang="zh-CN" altLang="en-US" sz="1800" b="1" kern="0" dirty="0"/>
                  <a:t>项目</a:t>
                </a:r>
                <a:endParaRPr lang="zh-CN" altLang="en-US" sz="1800" b="1" kern="0" dirty="0"/>
              </a:p>
            </p:txBody>
          </p:sp>
        </p:grpSp>
      </p:grpSp>
      <p:sp>
        <p:nvSpPr>
          <p:cNvPr id="6" name="文本框 6"/>
          <p:cNvSpPr txBox="1"/>
          <p:nvPr/>
        </p:nvSpPr>
        <p:spPr bwMode="auto">
          <a:xfrm>
            <a:off x="944880" y="5001895"/>
            <a:ext cx="1964055" cy="1456690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R="0" lvl="0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研究单种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多个简单气体混合特性。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 flipV="1">
            <a:off x="4330757" y="3102325"/>
            <a:ext cx="1905" cy="61277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5" y="1682115"/>
            <a:ext cx="2336165" cy="1888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5" name="图片 114"/>
          <p:cNvPicPr/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4415155"/>
            <a:ext cx="2134870" cy="174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8571016363397870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1795780"/>
            <a:ext cx="2185670" cy="18948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图片 6"/>
          <p:cNvPicPr/>
          <p:nvPr>
            <p:custDataLst>
              <p:tags r:id="rId6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5" y="4271010"/>
            <a:ext cx="2134870" cy="174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629285" y="1104900"/>
            <a:ext cx="10676255" cy="52355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38"/>
          <p:cNvSpPr txBox="1"/>
          <p:nvPr/>
        </p:nvSpPr>
        <p:spPr>
          <a:xfrm>
            <a:off x="628650" y="1233805"/>
            <a:ext cx="106768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追光鸟科技</a:t>
            </a:r>
            <a:endParaRPr lang="zh-CN" altLang="en-US" sz="72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致力打造第一智能气味感知传输系统</a:t>
            </a:r>
            <a:endParaRPr lang="zh-CN" altLang="en-US" sz="48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iS1ide-Freeform: Shape 10"/>
          <p:cNvSpPr/>
          <p:nvPr/>
        </p:nvSpPr>
        <p:spPr bwMode="auto">
          <a:xfrm>
            <a:off x="9090025" y="4095115"/>
            <a:ext cx="2215515" cy="2142490"/>
          </a:xfrm>
          <a:custGeom>
            <a:avLst/>
            <a:gdLst>
              <a:gd name="T0" fmla="*/ 157 w 186"/>
              <a:gd name="T1" fmla="*/ 159 h 185"/>
              <a:gd name="T2" fmla="*/ 186 w 186"/>
              <a:gd name="T3" fmla="*/ 93 h 185"/>
              <a:gd name="T4" fmla="*/ 93 w 186"/>
              <a:gd name="T5" fmla="*/ 0 h 185"/>
              <a:gd name="T6" fmla="*/ 0 w 186"/>
              <a:gd name="T7" fmla="*/ 93 h 185"/>
              <a:gd name="T8" fmla="*/ 29 w 186"/>
              <a:gd name="T9" fmla="*/ 159 h 185"/>
              <a:gd name="T10" fmla="*/ 18 w 186"/>
              <a:gd name="T11" fmla="*/ 178 h 185"/>
              <a:gd name="T12" fmla="*/ 17 w 186"/>
              <a:gd name="T13" fmla="*/ 181 h 185"/>
              <a:gd name="T14" fmla="*/ 21 w 186"/>
              <a:gd name="T15" fmla="*/ 185 h 185"/>
              <a:gd name="T16" fmla="*/ 24 w 186"/>
              <a:gd name="T17" fmla="*/ 184 h 185"/>
              <a:gd name="T18" fmla="*/ 25 w 186"/>
              <a:gd name="T19" fmla="*/ 182 h 185"/>
              <a:gd name="T20" fmla="*/ 35 w 186"/>
              <a:gd name="T21" fmla="*/ 165 h 185"/>
              <a:gd name="T22" fmla="*/ 93 w 186"/>
              <a:gd name="T23" fmla="*/ 185 h 185"/>
              <a:gd name="T24" fmla="*/ 151 w 186"/>
              <a:gd name="T25" fmla="*/ 165 h 185"/>
              <a:gd name="T26" fmla="*/ 161 w 186"/>
              <a:gd name="T27" fmla="*/ 182 h 185"/>
              <a:gd name="T28" fmla="*/ 165 w 186"/>
              <a:gd name="T29" fmla="*/ 185 h 185"/>
              <a:gd name="T30" fmla="*/ 169 w 186"/>
              <a:gd name="T31" fmla="*/ 181 h 185"/>
              <a:gd name="T32" fmla="*/ 168 w 186"/>
              <a:gd name="T33" fmla="*/ 178 h 185"/>
              <a:gd name="T34" fmla="*/ 157 w 186"/>
              <a:gd name="T35" fmla="*/ 159 h 185"/>
              <a:gd name="T36" fmla="*/ 93 w 186"/>
              <a:gd name="T37" fmla="*/ 177 h 185"/>
              <a:gd name="T38" fmla="*/ 9 w 186"/>
              <a:gd name="T39" fmla="*/ 93 h 185"/>
              <a:gd name="T40" fmla="*/ 93 w 186"/>
              <a:gd name="T41" fmla="*/ 8 h 185"/>
              <a:gd name="T42" fmla="*/ 177 w 186"/>
              <a:gd name="T43" fmla="*/ 93 h 185"/>
              <a:gd name="T44" fmla="*/ 93 w 186"/>
              <a:gd name="T45" fmla="*/ 177 h 185"/>
              <a:gd name="T46" fmla="*/ 93 w 186"/>
              <a:gd name="T47" fmla="*/ 34 h 185"/>
              <a:gd name="T48" fmla="*/ 34 w 186"/>
              <a:gd name="T49" fmla="*/ 93 h 185"/>
              <a:gd name="T50" fmla="*/ 93 w 186"/>
              <a:gd name="T51" fmla="*/ 152 h 185"/>
              <a:gd name="T52" fmla="*/ 152 w 186"/>
              <a:gd name="T53" fmla="*/ 93 h 185"/>
              <a:gd name="T54" fmla="*/ 93 w 186"/>
              <a:gd name="T55" fmla="*/ 34 h 185"/>
              <a:gd name="T56" fmla="*/ 93 w 186"/>
              <a:gd name="T57" fmla="*/ 143 h 185"/>
              <a:gd name="T58" fmla="*/ 42 w 186"/>
              <a:gd name="T59" fmla="*/ 93 h 185"/>
              <a:gd name="T60" fmla="*/ 93 w 186"/>
              <a:gd name="T61" fmla="*/ 42 h 185"/>
              <a:gd name="T62" fmla="*/ 144 w 186"/>
              <a:gd name="T63" fmla="*/ 93 h 185"/>
              <a:gd name="T64" fmla="*/ 93 w 186"/>
              <a:gd name="T65" fmla="*/ 143 h 185"/>
              <a:gd name="T66" fmla="*/ 93 w 186"/>
              <a:gd name="T67" fmla="*/ 67 h 185"/>
              <a:gd name="T68" fmla="*/ 68 w 186"/>
              <a:gd name="T69" fmla="*/ 93 h 185"/>
              <a:gd name="T70" fmla="*/ 93 w 186"/>
              <a:gd name="T71" fmla="*/ 118 h 185"/>
              <a:gd name="T72" fmla="*/ 118 w 186"/>
              <a:gd name="T73" fmla="*/ 93 h 185"/>
              <a:gd name="T74" fmla="*/ 93 w 186"/>
              <a:gd name="T75" fmla="*/ 67 h 185"/>
              <a:gd name="T76" fmla="*/ 93 w 186"/>
              <a:gd name="T77" fmla="*/ 109 h 185"/>
              <a:gd name="T78" fmla="*/ 76 w 186"/>
              <a:gd name="T79" fmla="*/ 93 h 185"/>
              <a:gd name="T80" fmla="*/ 93 w 186"/>
              <a:gd name="T81" fmla="*/ 76 h 185"/>
              <a:gd name="T82" fmla="*/ 110 w 186"/>
              <a:gd name="T83" fmla="*/ 93 h 185"/>
              <a:gd name="T84" fmla="*/ 93 w 186"/>
              <a:gd name="T85" fmla="*/ 10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6" h="185">
                <a:moveTo>
                  <a:pt x="157" y="159"/>
                </a:moveTo>
                <a:cubicBezTo>
                  <a:pt x="175" y="143"/>
                  <a:pt x="186" y="119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ubicBezTo>
                  <a:pt x="42" y="0"/>
                  <a:pt x="0" y="41"/>
                  <a:pt x="0" y="93"/>
                </a:cubicBezTo>
                <a:cubicBezTo>
                  <a:pt x="0" y="119"/>
                  <a:pt x="11" y="143"/>
                  <a:pt x="29" y="159"/>
                </a:cubicBezTo>
                <a:cubicBezTo>
                  <a:pt x="18" y="178"/>
                  <a:pt x="18" y="178"/>
                  <a:pt x="18" y="178"/>
                </a:cubicBezTo>
                <a:cubicBezTo>
                  <a:pt x="18" y="179"/>
                  <a:pt x="17" y="180"/>
                  <a:pt x="17" y="181"/>
                </a:cubicBezTo>
                <a:cubicBezTo>
                  <a:pt x="17" y="183"/>
                  <a:pt x="19" y="185"/>
                  <a:pt x="21" y="185"/>
                </a:cubicBezTo>
                <a:cubicBezTo>
                  <a:pt x="22" y="185"/>
                  <a:pt x="24" y="185"/>
                  <a:pt x="24" y="184"/>
                </a:cubicBezTo>
                <a:cubicBezTo>
                  <a:pt x="25" y="184"/>
                  <a:pt x="25" y="183"/>
                  <a:pt x="25" y="182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51" y="178"/>
                  <a:pt x="71" y="185"/>
                  <a:pt x="93" y="185"/>
                </a:cubicBezTo>
                <a:cubicBezTo>
                  <a:pt x="115" y="185"/>
                  <a:pt x="135" y="178"/>
                  <a:pt x="151" y="165"/>
                </a:cubicBezTo>
                <a:cubicBezTo>
                  <a:pt x="161" y="182"/>
                  <a:pt x="161" y="182"/>
                  <a:pt x="161" y="182"/>
                </a:cubicBezTo>
                <a:cubicBezTo>
                  <a:pt x="161" y="184"/>
                  <a:pt x="163" y="185"/>
                  <a:pt x="165" y="185"/>
                </a:cubicBezTo>
                <a:cubicBezTo>
                  <a:pt x="167" y="185"/>
                  <a:pt x="169" y="183"/>
                  <a:pt x="169" y="181"/>
                </a:cubicBezTo>
                <a:cubicBezTo>
                  <a:pt x="169" y="180"/>
                  <a:pt x="168" y="179"/>
                  <a:pt x="168" y="178"/>
                </a:cubicBezTo>
                <a:lnTo>
                  <a:pt x="157" y="159"/>
                </a:lnTo>
                <a:close/>
                <a:moveTo>
                  <a:pt x="93" y="177"/>
                </a:moveTo>
                <a:cubicBezTo>
                  <a:pt x="46" y="177"/>
                  <a:pt x="9" y="139"/>
                  <a:pt x="9" y="93"/>
                </a:cubicBezTo>
                <a:cubicBezTo>
                  <a:pt x="9" y="46"/>
                  <a:pt x="46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93" y="34"/>
                </a:moveTo>
                <a:cubicBezTo>
                  <a:pt x="60" y="34"/>
                  <a:pt x="34" y="60"/>
                  <a:pt x="34" y="93"/>
                </a:cubicBezTo>
                <a:cubicBezTo>
                  <a:pt x="34" y="125"/>
                  <a:pt x="60" y="152"/>
                  <a:pt x="93" y="152"/>
                </a:cubicBezTo>
                <a:cubicBezTo>
                  <a:pt x="126" y="152"/>
                  <a:pt x="152" y="125"/>
                  <a:pt x="152" y="93"/>
                </a:cubicBezTo>
                <a:cubicBezTo>
                  <a:pt x="152" y="60"/>
                  <a:pt x="126" y="34"/>
                  <a:pt x="93" y="34"/>
                </a:cubicBezTo>
                <a:close/>
                <a:moveTo>
                  <a:pt x="93" y="143"/>
                </a:moveTo>
                <a:cubicBezTo>
                  <a:pt x="65" y="143"/>
                  <a:pt x="42" y="121"/>
                  <a:pt x="42" y="93"/>
                </a:cubicBezTo>
                <a:cubicBezTo>
                  <a:pt x="42" y="65"/>
                  <a:pt x="65" y="42"/>
                  <a:pt x="93" y="42"/>
                </a:cubicBezTo>
                <a:cubicBezTo>
                  <a:pt x="121" y="42"/>
                  <a:pt x="144" y="65"/>
                  <a:pt x="144" y="93"/>
                </a:cubicBezTo>
                <a:cubicBezTo>
                  <a:pt x="144" y="121"/>
                  <a:pt x="121" y="143"/>
                  <a:pt x="93" y="143"/>
                </a:cubicBezTo>
                <a:close/>
                <a:moveTo>
                  <a:pt x="93" y="67"/>
                </a:moveTo>
                <a:cubicBezTo>
                  <a:pt x="79" y="67"/>
                  <a:pt x="68" y="79"/>
                  <a:pt x="68" y="93"/>
                </a:cubicBezTo>
                <a:cubicBezTo>
                  <a:pt x="68" y="107"/>
                  <a:pt x="79" y="118"/>
                  <a:pt x="93" y="118"/>
                </a:cubicBezTo>
                <a:cubicBezTo>
                  <a:pt x="107" y="118"/>
                  <a:pt x="118" y="107"/>
                  <a:pt x="118" y="93"/>
                </a:cubicBezTo>
                <a:cubicBezTo>
                  <a:pt x="118" y="79"/>
                  <a:pt x="107" y="67"/>
                  <a:pt x="93" y="67"/>
                </a:cubicBezTo>
                <a:close/>
                <a:moveTo>
                  <a:pt x="93" y="109"/>
                </a:moveTo>
                <a:cubicBezTo>
                  <a:pt x="84" y="109"/>
                  <a:pt x="76" y="102"/>
                  <a:pt x="76" y="93"/>
                </a:cubicBezTo>
                <a:cubicBezTo>
                  <a:pt x="76" y="83"/>
                  <a:pt x="84" y="76"/>
                  <a:pt x="93" y="76"/>
                </a:cubicBezTo>
                <a:cubicBezTo>
                  <a:pt x="102" y="76"/>
                  <a:pt x="110" y="83"/>
                  <a:pt x="110" y="93"/>
                </a:cubicBezTo>
                <a:cubicBezTo>
                  <a:pt x="110" y="102"/>
                  <a:pt x="102" y="109"/>
                  <a:pt x="93" y="109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3160" y="772795"/>
            <a:ext cx="2218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27E98"/>
                </a:solidFill>
                <a:latin typeface="Impact" panose="020B0806030902050204" pitchFamily="34" charset="0"/>
              </a:rPr>
              <a:t>市场背景</a:t>
            </a:r>
            <a:endParaRPr lang="zh-CN" altLang="en-US" sz="3200" b="1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7169150" y="1718945"/>
            <a:ext cx="3988435" cy="147637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 219"/>
          <p:cNvSpPr/>
          <p:nvPr/>
        </p:nvSpPr>
        <p:spPr>
          <a:xfrm rot="18960000">
            <a:off x="346710" y="348615"/>
            <a:ext cx="1617345" cy="226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 rot="18960000">
            <a:off x="-409575" y="701040"/>
            <a:ext cx="1555115" cy="199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050" name="内容占位符 3" descr="v2-300873f89736076acc15ac5e11a2016f_r"/>
          <p:cNvPicPr>
            <a:picLocks noGrp="1" noChangeAspect="1"/>
          </p:cNvPicPr>
          <p:nvPr>
            <p:ph idx="1"/>
          </p:nvPr>
        </p:nvPicPr>
        <p:blipFill>
          <a:blip r:embed="rId1"/>
          <a:srcRect l="-10880" t="-23940" r="10880" b="4938"/>
          <a:stretch>
            <a:fillRect/>
          </a:stretch>
        </p:blipFill>
        <p:spPr>
          <a:xfrm>
            <a:off x="328295" y="788670"/>
            <a:ext cx="3538220" cy="3081655"/>
          </a:xfrm>
        </p:spPr>
      </p:pic>
      <p:sp>
        <p:nvSpPr>
          <p:cNvPr id="2051" name="文本框 4"/>
          <p:cNvSpPr txBox="1"/>
          <p:nvPr/>
        </p:nvSpPr>
        <p:spPr>
          <a:xfrm>
            <a:off x="591185" y="4435475"/>
            <a:ext cx="3275965" cy="214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zh-CN" altLang="en-US" sz="2000" b="1">
                <a:solidFill>
                  <a:srgbClr val="FF0000"/>
                </a:solidFill>
                <a:uFillTx/>
                <a:latin typeface="+mj-lt"/>
                <a:ea typeface="+mj-ea"/>
                <a:cs typeface="+mj-cs"/>
                <a:sym typeface="+mn-ea"/>
              </a:rPr>
              <a:t>校园餐饮行业是近年来广受社会各界关注</a:t>
            </a:r>
            <a:r>
              <a:rPr lang="zh-CN" altLang="en-US" sz="200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+mn-ea"/>
              </a:rPr>
              <a:t>，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这就意味着学校食堂食品安全要有更大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保障。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3" name="图片 4" descr="t03f90d6fe740b58bb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5" y="909320"/>
            <a:ext cx="4084955" cy="2837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8849360" y="1275715"/>
            <a:ext cx="3606165" cy="2107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panose="02010509060101010101" charset="-122"/>
                <a:ea typeface="汉仪傲娇体简" panose="02010509060101010101" charset="-122"/>
                <a:cs typeface="+mn-cs"/>
                <a:sym typeface="+mn-ea"/>
              </a:rPr>
              <a:t>在江西省某所高校，学生在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汉仪傲娇体简" panose="02010509060101010101" charset="-122"/>
              <a:ea typeface="汉仪傲娇体简" panose="02010509060101010101" charset="-122"/>
              <a:cs typeface="+mn-cs"/>
              <a:sym typeface="+mn-ea"/>
            </a:endParaRPr>
          </a:p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panose="02010509060101010101" charset="-122"/>
                <a:ea typeface="汉仪傲娇体简" panose="02010509060101010101" charset="-122"/>
                <a:cs typeface="+mn-cs"/>
                <a:sym typeface="+mn-ea"/>
              </a:rPr>
              <a:t>食堂打饭，打的一块“鸭脖”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汉仪傲娇体简" panose="02010509060101010101" charset="-122"/>
              <a:ea typeface="汉仪傲娇体简" panose="02010509060101010101" charset="-122"/>
              <a:cs typeface="+mn-cs"/>
              <a:sym typeface="+mn-ea"/>
            </a:endParaRPr>
          </a:p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panose="02010509060101010101" charset="-122"/>
                <a:ea typeface="汉仪傲娇体简" panose="02010509060101010101" charset="-122"/>
                <a:cs typeface="+mn-cs"/>
                <a:sym typeface="+mn-ea"/>
              </a:rPr>
              <a:t>，学生看着那块黑不溜秋的“鸭脖”，越看越觉得不对，他去找学校，而</a:t>
            </a:r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panose="02010509060101010101" charset="-122"/>
                <a:ea typeface="汉仪傲娇体简" panose="02010509060101010101" charset="-122"/>
                <a:cs typeface="+mn-cs"/>
                <a:sym typeface="+mn-ea"/>
              </a:rPr>
              <a:t>学校却一口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汉仪傲娇体简" panose="02010509060101010101" charset="-122"/>
              <a:ea typeface="汉仪傲娇体简" panose="02010509060101010101" charset="-122"/>
              <a:cs typeface="+mn-cs"/>
              <a:sym typeface="+mn-ea"/>
            </a:endParaRPr>
          </a:p>
          <a:p>
            <a:pPr algn="l"/>
            <a:r>
              <a:rPr lang="zh-CN" altLang="en-US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panose="02010509060101010101" charset="-122"/>
                <a:ea typeface="汉仪傲娇体简" panose="02010509060101010101" charset="-122"/>
                <a:cs typeface="+mn-cs"/>
                <a:sym typeface="+mn-ea"/>
              </a:rPr>
              <a:t>咬定“这就是鸭脖”。</a:t>
            </a:r>
            <a:endParaRPr lang="zh-CN" altLang="en-US" sz="2000" noProof="1">
              <a:solidFill>
                <a:schemeClr val="tx1">
                  <a:lumMod val="85000"/>
                  <a:lumOff val="15000"/>
                </a:schemeClr>
              </a:solidFill>
              <a:latin typeface="汉仪傲娇体简" panose="02010509060101010101" charset="-122"/>
              <a:ea typeface="汉仪傲娇体简" panose="020105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16880" y="3832225"/>
            <a:ext cx="2431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”</a:t>
            </a:r>
            <a:r>
              <a:rPr lang="zh-CN" altLang="en-US" sz="2000" b="1">
                <a:solidFill>
                  <a:srgbClr val="FF0000"/>
                </a:solidFill>
              </a:rPr>
              <a:t>鼠头鸭脖</a:t>
            </a:r>
            <a:r>
              <a:rPr lang="en-US" altLang="zh-CN" sz="2000" b="1">
                <a:solidFill>
                  <a:srgbClr val="FF0000"/>
                </a:solidFill>
              </a:rPr>
              <a:t>“</a:t>
            </a:r>
            <a:r>
              <a:rPr lang="zh-CN" altLang="en-US" sz="2000" b="1">
                <a:solidFill>
                  <a:srgbClr val="FF0000"/>
                </a:solidFill>
              </a:rPr>
              <a:t>事件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20050" y="478472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傲娇体简" panose="02010509060101010101" charset="-122"/>
                <a:ea typeface="汉仪傲娇体简" panose="02010509060101010101" charset="-122"/>
                <a:sym typeface="+mn-ea"/>
              </a:rPr>
              <a:t>工业气体，即常温常压下呈气态的产品，种类繁多。按组成成分不同可以分为工业纯气和工业混合气</a:t>
            </a:r>
            <a:r>
              <a:rPr lang="zh-CN" altLang="en-US" sz="2000">
                <a:uFillTx/>
                <a:sym typeface="+mn-ea"/>
              </a:rPr>
              <a:t>。</a:t>
            </a:r>
            <a:endParaRPr lang="zh-CN" altLang="en-US" sz="2000">
              <a:uFillTx/>
              <a:sym typeface="+mn-ea"/>
            </a:endParaRPr>
          </a:p>
        </p:txBody>
      </p:sp>
      <p:pic>
        <p:nvPicPr>
          <p:cNvPr id="4099" name="图片 3" descr="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4269105"/>
            <a:ext cx="3779520" cy="2073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1338580" y="3952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+mj-cs"/>
                <a:sym typeface="+mn-ea"/>
              </a:rPr>
              <a:t>校园餐饮行业</a:t>
            </a:r>
            <a:endParaRPr lang="zh-CN" altLang="en-US" sz="2000" b="1">
              <a:solidFill>
                <a:srgbClr val="FF0000"/>
              </a:solidFill>
              <a:uFillTx/>
              <a:latin typeface="黑体" panose="02010609060101010101" charset="-122"/>
              <a:ea typeface="黑体" panose="02010609060101010101" charset="-122"/>
              <a:cs typeface="+mj-cs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82490" y="64293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sym typeface="+mn-ea"/>
              </a:rPr>
              <a:t>工业气体行业研究背景报告</a:t>
            </a:r>
            <a:endParaRPr lang="zh-CN" altLang="en-US" sz="20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5577285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86079" y="3962183"/>
            <a:ext cx="5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51400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54881" y="4794370"/>
            <a:ext cx="2031909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kern="100" dirty="0">
                <a:solidFill>
                  <a:schemeClr val="bg1"/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Enter the text content directly here, the text format will not change. </a:t>
            </a:r>
            <a:endParaRPr lang="en-US" altLang="zh-CN" sz="600" kern="100" dirty="0">
              <a:solidFill>
                <a:schemeClr val="bg1"/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5534" y="674378"/>
            <a:ext cx="25935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痛点分析</a:t>
            </a:r>
            <a:endParaRPr lang="zh-CN" altLang="en-US" sz="3600" dirty="0">
              <a:solidFill>
                <a:schemeClr val="tx2">
                  <a:lumMod val="50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1" name="Freeform 205"/>
          <p:cNvSpPr>
            <a:spLocks noEditPoints="1"/>
          </p:cNvSpPr>
          <p:nvPr/>
        </p:nvSpPr>
        <p:spPr bwMode="auto">
          <a:xfrm>
            <a:off x="601903" y="756757"/>
            <a:ext cx="488738" cy="482180"/>
          </a:xfrm>
          <a:custGeom>
            <a:avLst/>
            <a:gdLst>
              <a:gd name="T0" fmla="*/ 716 w 2867"/>
              <a:gd name="T1" fmla="*/ 1331 h 2829"/>
              <a:gd name="T2" fmla="*/ 921 w 2867"/>
              <a:gd name="T3" fmla="*/ 1126 h 2829"/>
              <a:gd name="T4" fmla="*/ 716 w 2867"/>
              <a:gd name="T5" fmla="*/ 921 h 2829"/>
              <a:gd name="T6" fmla="*/ 512 w 2867"/>
              <a:gd name="T7" fmla="*/ 1126 h 2829"/>
              <a:gd name="T8" fmla="*/ 716 w 2867"/>
              <a:gd name="T9" fmla="*/ 1331 h 2829"/>
              <a:gd name="T10" fmla="*/ 1433 w 2867"/>
              <a:gd name="T11" fmla="*/ 1331 h 2829"/>
              <a:gd name="T12" fmla="*/ 1638 w 2867"/>
              <a:gd name="T13" fmla="*/ 1126 h 2829"/>
              <a:gd name="T14" fmla="*/ 1433 w 2867"/>
              <a:gd name="T15" fmla="*/ 921 h 2829"/>
              <a:gd name="T16" fmla="*/ 1228 w 2867"/>
              <a:gd name="T17" fmla="*/ 1126 h 2829"/>
              <a:gd name="T18" fmla="*/ 1433 w 2867"/>
              <a:gd name="T19" fmla="*/ 1331 h 2829"/>
              <a:gd name="T20" fmla="*/ 2150 w 2867"/>
              <a:gd name="T21" fmla="*/ 1331 h 2829"/>
              <a:gd name="T22" fmla="*/ 2355 w 2867"/>
              <a:gd name="T23" fmla="*/ 1126 h 2829"/>
              <a:gd name="T24" fmla="*/ 2150 w 2867"/>
              <a:gd name="T25" fmla="*/ 921 h 2829"/>
              <a:gd name="T26" fmla="*/ 1945 w 2867"/>
              <a:gd name="T27" fmla="*/ 1126 h 2829"/>
              <a:gd name="T28" fmla="*/ 2150 w 2867"/>
              <a:gd name="T29" fmla="*/ 1331 h 2829"/>
              <a:gd name="T30" fmla="*/ 1535 w 2867"/>
              <a:gd name="T31" fmla="*/ 2253 h 2829"/>
              <a:gd name="T32" fmla="*/ 862 w 2867"/>
              <a:gd name="T33" fmla="*/ 2776 h 2829"/>
              <a:gd name="T34" fmla="*/ 646 w 2867"/>
              <a:gd name="T35" fmla="*/ 2750 h 2829"/>
              <a:gd name="T36" fmla="*/ 614 w 2867"/>
              <a:gd name="T37" fmla="*/ 2655 h 2829"/>
              <a:gd name="T38" fmla="*/ 614 w 2867"/>
              <a:gd name="T39" fmla="*/ 2253 h 2829"/>
              <a:gd name="T40" fmla="*/ 307 w 2867"/>
              <a:gd name="T41" fmla="*/ 2253 h 2829"/>
              <a:gd name="T42" fmla="*/ 0 w 2867"/>
              <a:gd name="T43" fmla="*/ 1945 h 2829"/>
              <a:gd name="T44" fmla="*/ 0 w 2867"/>
              <a:gd name="T45" fmla="*/ 307 h 2829"/>
              <a:gd name="T46" fmla="*/ 307 w 2867"/>
              <a:gd name="T47" fmla="*/ 0 h 2829"/>
              <a:gd name="T48" fmla="*/ 2559 w 2867"/>
              <a:gd name="T49" fmla="*/ 0 h 2829"/>
              <a:gd name="T50" fmla="*/ 2867 w 2867"/>
              <a:gd name="T51" fmla="*/ 307 h 2829"/>
              <a:gd name="T52" fmla="*/ 2867 w 2867"/>
              <a:gd name="T53" fmla="*/ 1945 h 2829"/>
              <a:gd name="T54" fmla="*/ 2559 w 2867"/>
              <a:gd name="T55" fmla="*/ 2253 h 2829"/>
              <a:gd name="T56" fmla="*/ 1535 w 2867"/>
              <a:gd name="T57" fmla="*/ 2253 h 2829"/>
              <a:gd name="T58" fmla="*/ 1535 w 2867"/>
              <a:gd name="T59" fmla="*/ 2253 h 2829"/>
              <a:gd name="T60" fmla="*/ 1535 w 2867"/>
              <a:gd name="T61" fmla="*/ 2253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67" h="2829">
                <a:moveTo>
                  <a:pt x="716" y="1331"/>
                </a:moveTo>
                <a:cubicBezTo>
                  <a:pt x="829" y="1331"/>
                  <a:pt x="921" y="1239"/>
                  <a:pt x="921" y="1126"/>
                </a:cubicBezTo>
                <a:cubicBezTo>
                  <a:pt x="921" y="1013"/>
                  <a:pt x="829" y="921"/>
                  <a:pt x="716" y="921"/>
                </a:cubicBezTo>
                <a:cubicBezTo>
                  <a:pt x="603" y="921"/>
                  <a:pt x="512" y="1013"/>
                  <a:pt x="512" y="1126"/>
                </a:cubicBezTo>
                <a:cubicBezTo>
                  <a:pt x="512" y="1239"/>
                  <a:pt x="603" y="1331"/>
                  <a:pt x="716" y="1331"/>
                </a:cubicBezTo>
                <a:close/>
                <a:moveTo>
                  <a:pt x="1433" y="1331"/>
                </a:moveTo>
                <a:cubicBezTo>
                  <a:pt x="1546" y="1331"/>
                  <a:pt x="1638" y="1239"/>
                  <a:pt x="1638" y="1126"/>
                </a:cubicBezTo>
                <a:cubicBezTo>
                  <a:pt x="1638" y="1013"/>
                  <a:pt x="1546" y="921"/>
                  <a:pt x="1433" y="921"/>
                </a:cubicBezTo>
                <a:cubicBezTo>
                  <a:pt x="1320" y="921"/>
                  <a:pt x="1228" y="1013"/>
                  <a:pt x="1228" y="1126"/>
                </a:cubicBezTo>
                <a:cubicBezTo>
                  <a:pt x="1228" y="1239"/>
                  <a:pt x="1320" y="1331"/>
                  <a:pt x="1433" y="1331"/>
                </a:cubicBezTo>
                <a:close/>
                <a:moveTo>
                  <a:pt x="2150" y="1331"/>
                </a:moveTo>
                <a:cubicBezTo>
                  <a:pt x="2263" y="1331"/>
                  <a:pt x="2355" y="1239"/>
                  <a:pt x="2355" y="1126"/>
                </a:cubicBezTo>
                <a:cubicBezTo>
                  <a:pt x="2355" y="1013"/>
                  <a:pt x="2263" y="921"/>
                  <a:pt x="2150" y="921"/>
                </a:cubicBezTo>
                <a:cubicBezTo>
                  <a:pt x="2037" y="921"/>
                  <a:pt x="1945" y="1013"/>
                  <a:pt x="1945" y="1126"/>
                </a:cubicBezTo>
                <a:cubicBezTo>
                  <a:pt x="1945" y="1239"/>
                  <a:pt x="2037" y="1331"/>
                  <a:pt x="2150" y="1331"/>
                </a:cubicBezTo>
                <a:close/>
                <a:moveTo>
                  <a:pt x="1535" y="2253"/>
                </a:moveTo>
                <a:cubicBezTo>
                  <a:pt x="862" y="2776"/>
                  <a:pt x="862" y="2776"/>
                  <a:pt x="862" y="2776"/>
                </a:cubicBezTo>
                <a:cubicBezTo>
                  <a:pt x="795" y="2829"/>
                  <a:pt x="698" y="2816"/>
                  <a:pt x="646" y="2750"/>
                </a:cubicBezTo>
                <a:cubicBezTo>
                  <a:pt x="625" y="2723"/>
                  <a:pt x="614" y="2689"/>
                  <a:pt x="614" y="2655"/>
                </a:cubicBezTo>
                <a:cubicBezTo>
                  <a:pt x="614" y="2253"/>
                  <a:pt x="614" y="2253"/>
                  <a:pt x="614" y="2253"/>
                </a:cubicBezTo>
                <a:cubicBezTo>
                  <a:pt x="307" y="2253"/>
                  <a:pt x="307" y="2253"/>
                  <a:pt x="307" y="2253"/>
                </a:cubicBezTo>
                <a:cubicBezTo>
                  <a:pt x="137" y="2253"/>
                  <a:pt x="0" y="2115"/>
                  <a:pt x="0" y="1945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137"/>
                  <a:pt x="137" y="0"/>
                  <a:pt x="307" y="0"/>
                </a:cubicBezTo>
                <a:cubicBezTo>
                  <a:pt x="2559" y="0"/>
                  <a:pt x="2559" y="0"/>
                  <a:pt x="2559" y="0"/>
                </a:cubicBezTo>
                <a:cubicBezTo>
                  <a:pt x="2729" y="0"/>
                  <a:pt x="2867" y="137"/>
                  <a:pt x="2867" y="307"/>
                </a:cubicBezTo>
                <a:cubicBezTo>
                  <a:pt x="2867" y="1945"/>
                  <a:pt x="2867" y="1945"/>
                  <a:pt x="2867" y="1945"/>
                </a:cubicBezTo>
                <a:cubicBezTo>
                  <a:pt x="2867" y="2115"/>
                  <a:pt x="2729" y="2253"/>
                  <a:pt x="2559" y="2253"/>
                </a:cubicBezTo>
                <a:lnTo>
                  <a:pt x="1535" y="2253"/>
                </a:lnTo>
                <a:close/>
                <a:moveTo>
                  <a:pt x="1535" y="2253"/>
                </a:moveTo>
                <a:cubicBezTo>
                  <a:pt x="1535" y="2253"/>
                  <a:pt x="1535" y="2253"/>
                  <a:pt x="1535" y="2253"/>
                </a:cubicBezTo>
              </a:path>
            </a:pathLst>
          </a:custGeom>
          <a:solidFill>
            <a:srgbClr val="1D607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315" y="4749165"/>
            <a:ext cx="26136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市场上大多数气味检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测系统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不具备精准度，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一些微小的气体大多数气味检测系统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检测不出来，并不能及时反馈。</a:t>
            </a:r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6" name="图片 15" descr="738262415381888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1969770"/>
            <a:ext cx="1945005" cy="25939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02335" y="1338580"/>
            <a:ext cx="1882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产品痛点</a:t>
            </a:r>
            <a:endParaRPr lang="zh-CN" altLang="en-US" sz="3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4780" y="1922145"/>
            <a:ext cx="2636520" cy="27787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688080" y="4857750"/>
            <a:ext cx="31508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针对外卖行业，需要与平台进行兼容</a:t>
            </a:r>
            <a:r>
              <a:rPr lang="zh-CN" altLang="en-US" sz="2000" dirty="0">
                <a:cs typeface="+mn-ea"/>
                <a:sym typeface="+mn-lt"/>
              </a:rPr>
              <a:t>。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提供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食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品“氨”全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的链接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，当顾客进店铺点单时，可以通过点击该链接显示产品的数据。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51655" y="1304925"/>
            <a:ext cx="182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项目痛点</a:t>
            </a:r>
            <a:endParaRPr lang="zh-CN" altLang="en-US" sz="3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385" y="1926590"/>
            <a:ext cx="3237865" cy="284289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8331200" y="133096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行业痛点</a:t>
            </a:r>
            <a:endParaRPr lang="zh-CN" altLang="en-US" sz="3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86345" y="4953000"/>
            <a:ext cx="33045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响应国家食品安全政策，联合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政府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食品安全管理相关部门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，做到合理监控，配合使用产品。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产品原理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5974715" y="1296035"/>
            <a:ext cx="4074795" cy="288861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其他采集器由追光鸟科技研发集成各类其他传感器，进行</a:t>
            </a:r>
            <a:r>
              <a:rPr lang="zh-CN" altLang="en-US" sz="2800">
                <a:solidFill>
                  <a:srgbClr val="FF0000"/>
                </a:solidFill>
              </a:rPr>
              <a:t>混合气体输入识别并连接在互联网终端的可视化控制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基于51单片机集成各类传感器，运用物联网技术和设备互联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负责识别分析气体成分，浓度并可视化控制。</a:t>
            </a:r>
            <a:endParaRPr lang="zh-CN" altLang="en-US" sz="2800"/>
          </a:p>
          <a:p>
            <a:pPr algn="l"/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738262415381888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1419860"/>
            <a:ext cx="3568065" cy="4758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2790" y="177800"/>
            <a:ext cx="472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核心技术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86415388786135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1622425"/>
            <a:ext cx="3086100" cy="4076065"/>
          </a:xfrm>
          <a:prstGeom prst="rect">
            <a:avLst/>
          </a:prstGeom>
        </p:spPr>
      </p:pic>
      <p:pic>
        <p:nvPicPr>
          <p:cNvPr id="3" name="图片 2" descr="3148506944317667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815" y="445770"/>
            <a:ext cx="3403600" cy="4478655"/>
          </a:xfrm>
          <a:prstGeom prst="rect">
            <a:avLst/>
          </a:prstGeom>
        </p:spPr>
      </p:pic>
      <p:pic>
        <p:nvPicPr>
          <p:cNvPr id="5" name="图片 4" descr="7506441373827136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0" y="3568700"/>
            <a:ext cx="4654550" cy="2943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4390" y="5998210"/>
            <a:ext cx="2197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可视化气体跟踪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91575" y="3082925"/>
            <a:ext cx="2654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报警系统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1020" y="51568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核心技术算法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7" name="图片 6" descr="28270370614222684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8430" y="1905"/>
            <a:ext cx="2063115" cy="1218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3340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任意多边形: 形状 13"/>
          <p:cNvSpPr/>
          <p:nvPr/>
        </p:nvSpPr>
        <p:spPr>
          <a:xfrm>
            <a:off x="6223000" y="1534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1571" y="3873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8315" y="2673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39030" y="2327275"/>
            <a:ext cx="6950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该项目由</a:t>
            </a:r>
            <a:r>
              <a:rPr lang="zh-CN" altLang="en-US" sz="2400">
                <a:solidFill>
                  <a:srgbClr val="FF0000"/>
                </a:solidFill>
              </a:rPr>
              <a:t>计算机科学与技术</a:t>
            </a:r>
            <a:r>
              <a:rPr lang="zh-CN" altLang="en-US" sz="2400"/>
              <a:t>，</a:t>
            </a:r>
            <a:r>
              <a:rPr lang="zh-CN" altLang="en-US" sz="2400">
                <a:solidFill>
                  <a:srgbClr val="FF0000"/>
                </a:solidFill>
              </a:rPr>
              <a:t>数据科学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与大数据</a:t>
            </a:r>
            <a:r>
              <a:rPr lang="zh-CN" altLang="en-US" sz="2400"/>
              <a:t>专业，</a:t>
            </a:r>
            <a:r>
              <a:rPr lang="zh-CN" altLang="en-US" sz="2400">
                <a:solidFill>
                  <a:srgbClr val="FF0000"/>
                </a:solidFill>
              </a:rPr>
              <a:t>软件工程</a:t>
            </a:r>
            <a:r>
              <a:rPr lang="zh-CN" altLang="en-US" sz="2400"/>
              <a:t>专业成员组成</a:t>
            </a:r>
            <a:endParaRPr lang="zh-CN" altLang="en-US" sz="2400"/>
          </a:p>
          <a:p>
            <a:r>
              <a:rPr lang="zh-CN" altLang="en-US" sz="2400"/>
              <a:t>团队共同发展创造。</a:t>
            </a:r>
            <a:endParaRPr lang="zh-CN" altLang="en-US" sz="2400"/>
          </a:p>
        </p:txBody>
      </p:sp>
      <p:pic>
        <p:nvPicPr>
          <p:cNvPr id="10" name="图片 9" descr="835343051192345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468755"/>
            <a:ext cx="3704590" cy="42424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17770" y="3988435"/>
            <a:ext cx="5149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一名成员创新研发</a:t>
            </a:r>
            <a:r>
              <a:rPr lang="zh-CN" altLang="en-US" sz="2400">
                <a:solidFill>
                  <a:srgbClr val="FF0000"/>
                </a:solidFill>
              </a:rPr>
              <a:t>项目立项</a:t>
            </a:r>
            <a:r>
              <a:rPr lang="zh-CN" altLang="en-US" sz="2400"/>
              <a:t>申请，还有一名同学江西省机器人及人工智能比赛</a:t>
            </a:r>
            <a:r>
              <a:rPr lang="zh-CN" altLang="en-US" sz="2400">
                <a:solidFill>
                  <a:srgbClr val="FF0000"/>
                </a:solidFill>
              </a:rPr>
              <a:t>国家三等奖。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13" name="图片 12" descr="2827037061422268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620" y="0"/>
            <a:ext cx="2130425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2410" y="257810"/>
            <a:ext cx="2343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27E98"/>
                </a:solidFill>
                <a:latin typeface="Impact" panose="020B0806030902050204" pitchFamily="34" charset="0"/>
              </a:rPr>
              <a:t>教育维度</a:t>
            </a:r>
            <a:endParaRPr lang="zh-CN" altLang="en-US" sz="4000" dirty="0">
              <a:solidFill>
                <a:srgbClr val="027E98"/>
              </a:solidFill>
              <a:latin typeface="Impact" panose="020B0806030902050204" pitchFamily="3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96000" y="1407847"/>
            <a:ext cx="6096000" cy="4504795"/>
          </a:xfrm>
          <a:custGeom>
            <a:avLst/>
            <a:gdLst>
              <a:gd name="connsiteX0" fmla="*/ 1126199 w 6096000"/>
              <a:gd name="connsiteY0" fmla="*/ 0 h 4504795"/>
              <a:gd name="connsiteX1" fmla="*/ 6096000 w 6096000"/>
              <a:gd name="connsiteY1" fmla="*/ 0 h 4504795"/>
              <a:gd name="connsiteX2" fmla="*/ 6096000 w 6096000"/>
              <a:gd name="connsiteY2" fmla="*/ 4504795 h 4504795"/>
              <a:gd name="connsiteX3" fmla="*/ 0 w 6096000"/>
              <a:gd name="connsiteY3" fmla="*/ 4504795 h 450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04795">
                <a:moveTo>
                  <a:pt x="1126199" y="0"/>
                </a:moveTo>
                <a:lnTo>
                  <a:pt x="6096000" y="0"/>
                </a:lnTo>
                <a:lnTo>
                  <a:pt x="6096000" y="4504795"/>
                </a:lnTo>
                <a:lnTo>
                  <a:pt x="0" y="4504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4571" y="3746348"/>
            <a:ext cx="55961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alpha val="70000"/>
                  </a:schemeClr>
                </a:solidFill>
                <a:effectLst/>
                <a:latin typeface="Hero" panose="02000506000000020004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Please enter the relevant text content here. Operation method: select all the text in this paragraph with the mouse, and enter the text directly to replace it. The text format will not change.</a:t>
            </a:r>
            <a:endParaRPr lang="en-US" altLang="zh-CN" sz="900" kern="100" dirty="0">
              <a:solidFill>
                <a:schemeClr val="bg1">
                  <a:alpha val="70000"/>
                </a:schemeClr>
              </a:solidFill>
              <a:effectLst/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1315" y="254601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8910" y="2987040"/>
            <a:ext cx="5472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智能气味感知与控制系统</a:t>
            </a:r>
            <a:endParaRPr lang="zh-CN" altLang="en-US" sz="3600">
              <a:solidFill>
                <a:srgbClr val="FF0000"/>
              </a:solidFill>
            </a:endParaRPr>
          </a:p>
          <a:p>
            <a:r>
              <a:rPr lang="zh-CN" altLang="en-US" sz="3600">
                <a:solidFill>
                  <a:srgbClr val="FF0000"/>
                </a:solidFill>
              </a:rPr>
              <a:t>项目负责人刘子霖</a:t>
            </a:r>
            <a:r>
              <a:rPr lang="zh-CN" altLang="en-US" sz="3600">
                <a:solidFill>
                  <a:srgbClr val="FF0000"/>
                </a:solidFill>
              </a:rPr>
              <a:t>专利证书。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2" name="图片 1" descr="50316115871292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1373505"/>
            <a:ext cx="4086225" cy="51301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416,&quot;width&quot;:5851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72ac4dd9-777b-4709-9bc4-71f54a468533"/>
  <p:tag name="COMMONDATA" val="eyJjb3VudCI6NywiaGRpZCI6ImIyYzk0MWM4YzgzMjAwM2ZhNDAyZDFhZDZiZTQ5MGE1IiwidXNlckNvdW50Ijo3fQ=="/>
</p:tagLst>
</file>

<file path=ppt/tags/tag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p="http://schemas.openxmlformats.org/presentationml/2006/main">
  <p:tag name="KSO_WM_UNIT_TABLE_BEAUTIFY" val="smartTable{deb97166-8b69-49ca-809b-0644fea98601}"/>
  <p:tag name="TABLE_ENDDRAG_ORIGIN_RECT" val="671*268"/>
  <p:tag name="TABLE_ENDDRAG_RECT" val="144*156*671*268"/>
</p:tagLst>
</file>

<file path=ppt/tags/tag5.xml><?xml version="1.0" encoding="utf-8"?>
<p:tagLst xmlns:p="http://schemas.openxmlformats.org/presentationml/2006/main">
  <p:tag name="KSO_WM_UNIT_TABLE_BEAUTIFY" val="smartTable{af707034-19f6-4f45-a813-249702fa7cba}"/>
</p:tagLst>
</file>

<file path=ppt/tags/tag6.xml><?xml version="1.0" encoding="utf-8"?>
<p:tagLst xmlns:p="http://schemas.openxmlformats.org/presentationml/2006/main">
  <p:tag name="KSO_WM_UNIT_TABLE_BEAUTIFY" val="smartTable{63cc8de3-9e9d-4682-9295-635540a3e695}"/>
  <p:tag name="TABLE_ENDDRAG_ORIGIN_RECT" val="911*409"/>
  <p:tag name="TABLE_ENDDRAG_RECT" val="37*79*911*409"/>
</p:tagLst>
</file>

<file path=ppt/tags/tag7.xml><?xml version="1.0" encoding="utf-8"?>
<p:tagLst xmlns:p="http://schemas.openxmlformats.org/presentationml/2006/main">
  <p:tag name="KSO_WM_UNIT_PLACING_PICTURE_USER_VIEWPORT" val="{&quot;height&quot;:10800,&quot;width&quot;:7660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8">
    <a:dk1>
      <a:srgbClr val="000000"/>
    </a:dk1>
    <a:lt1>
      <a:srgbClr val="FFFFFF"/>
    </a:lt1>
    <a:dk2>
      <a:srgbClr val="372824"/>
    </a:dk2>
    <a:lt2>
      <a:srgbClr val="FFFFFF"/>
    </a:lt2>
    <a:accent1>
      <a:srgbClr val="FFE84B"/>
    </a:accent1>
    <a:accent2>
      <a:srgbClr val="FFC529"/>
    </a:accent2>
    <a:accent3>
      <a:srgbClr val="FF9F15"/>
    </a:accent3>
    <a:accent4>
      <a:srgbClr val="FA7C00"/>
    </a:accent4>
    <a:accent5>
      <a:srgbClr val="FC6500"/>
    </a:accent5>
    <a:accent6>
      <a:srgbClr val="BE4828"/>
    </a:accent6>
    <a:hlink>
      <a:srgbClr val="F46B1C"/>
    </a:hlink>
    <a:folHlink>
      <a:srgbClr val="C2361E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6529</Words>
  <Application>WPS 演示</Application>
  <PresentationFormat>宽屏</PresentationFormat>
  <Paragraphs>822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65" baseType="lpstr">
      <vt:lpstr>Arial</vt:lpstr>
      <vt:lpstr>宋体</vt:lpstr>
      <vt:lpstr>Wingdings</vt:lpstr>
      <vt:lpstr>阿里巴巴普惠体 B</vt:lpstr>
      <vt:lpstr>阿里巴巴普惠体 R</vt:lpstr>
      <vt:lpstr>Impact</vt:lpstr>
      <vt:lpstr>阿里巴巴普惠体 M</vt:lpstr>
      <vt:lpstr>微软雅黑</vt:lpstr>
      <vt:lpstr>方正黑体简体</vt:lpstr>
      <vt:lpstr>汉仪傲娇体简</vt:lpstr>
      <vt:lpstr>黑体</vt:lpstr>
      <vt:lpstr>Hero</vt:lpstr>
      <vt:lpstr>Yu Gothic UI</vt:lpstr>
      <vt:lpstr>Times New Roman</vt:lpstr>
      <vt:lpstr>等线</vt:lpstr>
      <vt:lpstr>等线 Light</vt:lpstr>
      <vt:lpstr>Calibri</vt:lpstr>
      <vt:lpstr>Arial Unicode MS</vt:lpstr>
      <vt:lpstr>Times New Roman</vt:lpstr>
      <vt:lpstr>Noto Sans S Chinese Bold</vt:lpstr>
      <vt:lpstr>幼圆</vt:lpstr>
      <vt:lpstr>Arial Rounded MT Bold</vt:lpstr>
      <vt:lpstr>Kozuka Mincho Pr6N H</vt:lpstr>
      <vt:lpstr>Arial Unicode MS</vt:lpstr>
      <vt:lpstr>Arial</vt:lpstr>
      <vt:lpstr>Agency FB</vt:lpstr>
      <vt:lpstr>Yu Gothic UI Semibold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文档存本地丢失不负责</cp:lastModifiedBy>
  <cp:revision>37</cp:revision>
  <dcterms:created xsi:type="dcterms:W3CDTF">2020-08-17T09:41:00Z</dcterms:created>
  <dcterms:modified xsi:type="dcterms:W3CDTF">2023-07-06T08:35:59Z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2052-11.1.0.12608</vt:lpwstr>
  </property>
  <property fmtid="{D5CDD505-2E9C-101B-9397-08002B2CF9AE}" pid="3" name="KSOTemplateUUID">
    <vt:lpwstr>v1.0_mb_G7/OxP6n84HBX9xCi9qA/A==</vt:lpwstr>
  </property>
  <property fmtid="{D5CDD505-2E9C-101B-9397-08002B2CF9AE}" pid="4" name="ICV">
    <vt:lpwstr>A8808199EE6649B183250D538E7F4CAF</vt:lpwstr>
  </property>
</Properties>
</file>